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4" r:id="rId5"/>
  </p:sldMasterIdLst>
  <p:notesMasterIdLst>
    <p:notesMasterId r:id="rId29"/>
  </p:notesMasterIdLst>
  <p:sldIdLst>
    <p:sldId id="346" r:id="rId6"/>
    <p:sldId id="376" r:id="rId7"/>
    <p:sldId id="336" r:id="rId8"/>
    <p:sldId id="377" r:id="rId9"/>
    <p:sldId id="344" r:id="rId10"/>
    <p:sldId id="334" r:id="rId11"/>
    <p:sldId id="365" r:id="rId12"/>
    <p:sldId id="351" r:id="rId13"/>
    <p:sldId id="366" r:id="rId14"/>
    <p:sldId id="380" r:id="rId15"/>
    <p:sldId id="387" r:id="rId16"/>
    <p:sldId id="381" r:id="rId17"/>
    <p:sldId id="382" r:id="rId18"/>
    <p:sldId id="373" r:id="rId19"/>
    <p:sldId id="388" r:id="rId20"/>
    <p:sldId id="375" r:id="rId21"/>
    <p:sldId id="378" r:id="rId22"/>
    <p:sldId id="389" r:id="rId23"/>
    <p:sldId id="391" r:id="rId24"/>
    <p:sldId id="390" r:id="rId25"/>
    <p:sldId id="384" r:id="rId26"/>
    <p:sldId id="374" r:id="rId27"/>
    <p:sldId id="385"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FF00"/>
    <a:srgbClr val="000644"/>
    <a:srgbClr val="B8A1FF"/>
    <a:srgbClr val="431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31538-1FC0-48D9-B70E-2DC3874948F2}" type="datetimeFigureOut">
              <a:rPr lang="nl-NL" smtClean="0"/>
              <a:t>16-9-2021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D9B25-5126-4124-8E8A-22611371FAEC}" type="slidenum">
              <a:rPr lang="nl-NL" smtClean="0"/>
              <a:t>‹nr.›</a:t>
            </a:fld>
            <a:endParaRPr lang="nl-NL"/>
          </a:p>
        </p:txBody>
      </p:sp>
    </p:spTree>
    <p:extLst>
      <p:ext uri="{BB962C8B-B14F-4D97-AF65-F5344CB8AC3E}">
        <p14:creationId xmlns:p14="http://schemas.microsoft.com/office/powerpoint/2010/main" val="333447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Wanneer de temperatuur stijgt zal de maximale hoeveelheid vocht die de atmosfeer kan bevatten ook toenemen. Wanneer nu de relatieve vochtigheid niet al te veel verandert – en daar zijn goede redenen voor wanneer het gaat over klimaatverandering in Nederland – dan zal de </a:t>
            </a:r>
            <a:r>
              <a:rPr lang="nl-NL" dirty="0" err="1"/>
              <a:t>dauwpuntstemperatuur</a:t>
            </a:r>
            <a:r>
              <a:rPr lang="nl-NL" dirty="0"/>
              <a:t> even hard als de temperatuur stijgen. Met de bovenstaande resultaten verwachten we dus een toename van 14 % per graad in de intensiteit van extreme buien.</a:t>
            </a:r>
          </a:p>
          <a:p>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12</a:t>
            </a:fld>
            <a:endParaRPr lang="nl-NL"/>
          </a:p>
        </p:txBody>
      </p:sp>
    </p:spTree>
    <p:extLst>
      <p:ext uri="{BB962C8B-B14F-4D97-AF65-F5344CB8AC3E}">
        <p14:creationId xmlns:p14="http://schemas.microsoft.com/office/powerpoint/2010/main" val="2508828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13</a:t>
            </a:fld>
            <a:endParaRPr lang="nl-NL"/>
          </a:p>
        </p:txBody>
      </p:sp>
    </p:spTree>
    <p:extLst>
      <p:ext uri="{BB962C8B-B14F-4D97-AF65-F5344CB8AC3E}">
        <p14:creationId xmlns:p14="http://schemas.microsoft.com/office/powerpoint/2010/main" val="317705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B16E3-DB88-43F2-B191-AB6D10F233E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4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1EF8B88-49C2-453F-92C1-FE690164DB82}" type="slidenum">
              <a:rPr lang="nl-NL" smtClean="0"/>
              <a:t>21</a:t>
            </a:fld>
            <a:endParaRPr lang="nl-NL"/>
          </a:p>
        </p:txBody>
      </p:sp>
    </p:spTree>
    <p:extLst>
      <p:ext uri="{BB962C8B-B14F-4D97-AF65-F5344CB8AC3E}">
        <p14:creationId xmlns:p14="http://schemas.microsoft.com/office/powerpoint/2010/main" val="1206074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16-9-2021</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CD67E4C-19F1-4586-87AA-751BC1D0EDC5}" type="datetimeFigureOut">
              <a:rPr lang="nl-NL" smtClean="0"/>
              <a:t>16-9-2021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920568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CD67E4C-19F1-4586-87AA-751BC1D0EDC5}" type="datetimeFigureOut">
              <a:rPr lang="nl-NL" smtClean="0"/>
              <a:t>16-9-2021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3418584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CD67E4C-19F1-4586-87AA-751BC1D0EDC5}" type="datetimeFigureOut">
              <a:rPr lang="nl-NL" smtClean="0"/>
              <a:t>16-9-2021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3211201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CD67E4C-19F1-4586-87AA-751BC1D0EDC5}" type="datetimeFigureOut">
              <a:rPr lang="nl-NL" smtClean="0"/>
              <a:t>16-9-2021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156375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CD67E4C-19F1-4586-87AA-751BC1D0EDC5}" type="datetimeFigureOut">
              <a:rPr lang="nl-NL" smtClean="0"/>
              <a:t>16-9-2021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548387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CD67E4C-19F1-4586-87AA-751BC1D0EDC5}" type="datetimeFigureOut">
              <a:rPr lang="nl-NL" smtClean="0"/>
              <a:t>16-9-2021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4167553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CD67E4C-19F1-4586-87AA-751BC1D0EDC5}" type="datetimeFigureOut">
              <a:rPr lang="nl-NL" smtClean="0"/>
              <a:t>16-9-2021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4187065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16-9-2021</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16-9-2021</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8754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16-9-2021</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475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16-9-2021</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06106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CD67E4C-19F1-4586-87AA-751BC1D0EDC5}" type="datetimeFigureOut">
              <a:rPr lang="nl-NL" smtClean="0"/>
              <a:t>16-9-2021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306698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CD67E4C-19F1-4586-87AA-751BC1D0EDC5}" type="datetimeFigureOut">
              <a:rPr lang="nl-NL" smtClean="0"/>
              <a:t>16-9-2021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2379173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CD67E4C-19F1-4586-87AA-751BC1D0EDC5}" type="datetimeFigureOut">
              <a:rPr lang="nl-NL" smtClean="0"/>
              <a:t>16-9-2021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83616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CD67E4C-19F1-4586-87AA-751BC1D0EDC5}" type="datetimeFigureOut">
              <a:rPr lang="nl-NL" smtClean="0"/>
              <a:t>16-9-2021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6FFBBD5-A2CB-4D4A-AD4E-FF50A4DD4DF2}" type="slidenum">
              <a:rPr lang="nl-NL" smtClean="0"/>
              <a:t>‹nr.›</a:t>
            </a:fld>
            <a:endParaRPr lang="nl-NL"/>
          </a:p>
        </p:txBody>
      </p:sp>
    </p:spTree>
    <p:extLst>
      <p:ext uri="{BB962C8B-B14F-4D97-AF65-F5344CB8AC3E}">
        <p14:creationId xmlns:p14="http://schemas.microsoft.com/office/powerpoint/2010/main" val="3622052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16-9-2021</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67E4C-19F1-4586-87AA-751BC1D0EDC5}" type="datetimeFigureOut">
              <a:rPr lang="nl-NL" smtClean="0"/>
              <a:t>16-9-2021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FBBD5-A2CB-4D4A-AD4E-FF50A4DD4DF2}" type="slidenum">
              <a:rPr lang="nl-NL" smtClean="0"/>
              <a:t>‹nr.›</a:t>
            </a:fld>
            <a:endParaRPr lang="nl-NL"/>
          </a:p>
        </p:txBody>
      </p:sp>
    </p:spTree>
    <p:extLst>
      <p:ext uri="{BB962C8B-B14F-4D97-AF65-F5344CB8AC3E}">
        <p14:creationId xmlns:p14="http://schemas.microsoft.com/office/powerpoint/2010/main" val="28630057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knmiprojects.archiefweb.eu/?subsite=klimaatscenarios#archive"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knmi.nl/kennis-en-datacentrum/achtergrond/extreme-neerslagsom-in-herwijnen"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nemokennislink.nl/publicaties/in-welke-steden-richten-hoosbuien-de-meeste-schade-aan/"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onswater.nl/onderwerpen/hoe-ontstaat-wateroverlast/documenten/publicaties/2021/07/16/wateroverlast-in-je-woning"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file:///C:\Users\swe\Downloads\klimaatadaptatie_in_de_omgevingswet_3.pdf"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sn.com/nl-nl/nieuws/binnenland/waterschade-in-limburg-was-nu-groter-dan-in-1993-en-1995/ar-AAOgk23"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tilburg.nl/stad-bestuur/bestuur/bestuurlijke-informatie/" TargetMode="Externa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hyperlink" Target="https://programmabegroting-2018.tilburg.nl/p3196/leefbaarheid" TargetMode="External"/><Relationship Id="rId10" Type="http://schemas.openxmlformats.org/officeDocument/2006/relationships/image" Target="../media/image23.png"/><Relationship Id="rId4" Type="http://schemas.openxmlformats.org/officeDocument/2006/relationships/hyperlink" Target="https://www.tilburg.nl/actueel/nieuws/item/nieuwe-coalitie-presenteert-bestuursakkoord-1/" TargetMode="External"/><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tno.nl/media/3960/factsheet-waterrobuuste-steden.pdf" TargetMode="External"/><Relationship Id="rId7" Type="http://schemas.openxmlformats.org/officeDocument/2006/relationships/hyperlink" Target="https://klimaatadaptatienederland.nl/publish/pages/184237/uitvoeringsagenda_klimaatadaptatie_tilburg.pdf" TargetMode="External"/><Relationship Id="rId2" Type="http://schemas.openxmlformats.org/officeDocument/2006/relationships/hyperlink" Target="https://www.wur.nl/nl/Dossiers/dossier/Wateroverlast.htm" TargetMode="External"/><Relationship Id="rId1" Type="http://schemas.openxmlformats.org/officeDocument/2006/relationships/slideLayout" Target="../slideLayouts/slideLayout4.xml"/><Relationship Id="rId6" Type="http://schemas.openxmlformats.org/officeDocument/2006/relationships/hyperlink" Target="https://www.nemokennislink.nl/publicaties/in-welke-steden-richten-hoosbuien-de-meeste-schade-aan/" TargetMode="External"/><Relationship Id="rId5" Type="http://schemas.openxmlformats.org/officeDocument/2006/relationships/hyperlink" Target="https://ruimtelijkeadaptatie.nl/handreiking/handreiking/weten/kansen/" TargetMode="External"/><Relationship Id="rId4" Type="http://schemas.openxmlformats.org/officeDocument/2006/relationships/hyperlink" Target="https://ruimtelijkeadaptatie.n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emokennislink.nl/publicaties/verplichte-kost-voor-klimaattwitteraars/" TargetMode="Externa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rc.nl/nieuws/2020/08/12/opnieuw-hitterecord-7-dagen-op-rij-tropisch-warm-a4008579"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4DE6D3D-C3E3-44F4-A04C-84A4103CA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1083" y="0"/>
            <a:ext cx="17953084" cy="6858000"/>
          </a:xfrm>
          <a:prstGeom prst="rect">
            <a:avLst/>
          </a:prstGeom>
        </p:spPr>
      </p:pic>
      <p:sp>
        <p:nvSpPr>
          <p:cNvPr id="5" name="Titel 1">
            <a:extLst>
              <a:ext uri="{FF2B5EF4-FFF2-40B4-BE49-F238E27FC236}">
                <a16:creationId xmlns:a16="http://schemas.microsoft.com/office/drawing/2014/main" id="{67467E89-8FF8-4A04-8D46-7FE0C3DD5953}"/>
              </a:ext>
            </a:extLst>
          </p:cNvPr>
          <p:cNvSpPr txBox="1">
            <a:spLocks/>
          </p:cNvSpPr>
          <p:nvPr/>
        </p:nvSpPr>
        <p:spPr>
          <a:xfrm>
            <a:off x="0" y="5757070"/>
            <a:ext cx="103632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sz="4400" dirty="0">
                <a:solidFill>
                  <a:schemeClr val="bg1"/>
                </a:solidFill>
              </a:rPr>
              <a:t>Water en energie</a:t>
            </a:r>
          </a:p>
        </p:txBody>
      </p:sp>
      <p:sp>
        <p:nvSpPr>
          <p:cNvPr id="6" name="Ondertitel 2">
            <a:extLst>
              <a:ext uri="{FF2B5EF4-FFF2-40B4-BE49-F238E27FC236}">
                <a16:creationId xmlns:a16="http://schemas.microsoft.com/office/drawing/2014/main" id="{CDB1A3C0-56B0-4A77-BF10-AD535F6312BC}"/>
              </a:ext>
            </a:extLst>
          </p:cNvPr>
          <p:cNvSpPr txBox="1">
            <a:spLocks/>
          </p:cNvSpPr>
          <p:nvPr/>
        </p:nvSpPr>
        <p:spPr>
          <a:xfrm>
            <a:off x="8971444" y="5105400"/>
            <a:ext cx="3114932"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solidFill>
                  <a:schemeClr val="bg1"/>
                </a:solidFill>
              </a:rPr>
              <a:t>16-9-2021</a:t>
            </a:r>
          </a:p>
          <a:p>
            <a:r>
              <a:rPr lang="nl-NL" sz="2400" dirty="0">
                <a:solidFill>
                  <a:schemeClr val="bg1"/>
                </a:solidFill>
              </a:rPr>
              <a:t>Jaar 3 – Periode 1</a:t>
            </a:r>
          </a:p>
          <a:p>
            <a:r>
              <a:rPr lang="nl-NL" sz="2400" dirty="0">
                <a:solidFill>
                  <a:schemeClr val="bg1"/>
                </a:solidFill>
              </a:rPr>
              <a:t>Les 1</a:t>
            </a:r>
          </a:p>
        </p:txBody>
      </p:sp>
      <p:sp>
        <p:nvSpPr>
          <p:cNvPr id="7" name="Rechthoek 6">
            <a:extLst>
              <a:ext uri="{FF2B5EF4-FFF2-40B4-BE49-F238E27FC236}">
                <a16:creationId xmlns:a16="http://schemas.microsoft.com/office/drawing/2014/main" id="{268E7462-0461-4603-8CE2-5553AFB448D8}"/>
              </a:ext>
            </a:extLst>
          </p:cNvPr>
          <p:cNvSpPr/>
          <p:nvPr/>
        </p:nvSpPr>
        <p:spPr>
          <a:xfrm>
            <a:off x="8114308" y="181895"/>
            <a:ext cx="2124428" cy="369332"/>
          </a:xfrm>
          <a:prstGeom prst="rect">
            <a:avLst/>
          </a:prstGeom>
        </p:spPr>
        <p:txBody>
          <a:bodyPr wrap="none">
            <a:spAutoFit/>
          </a:bodyPr>
          <a:lstStyle/>
          <a:p>
            <a:r>
              <a:rPr lang="nl-NL" dirty="0">
                <a:solidFill>
                  <a:schemeClr val="bg1">
                    <a:lumMod val="50000"/>
                  </a:schemeClr>
                </a:solidFill>
              </a:rPr>
              <a:t>IBS De Leefbare Stad</a:t>
            </a:r>
          </a:p>
        </p:txBody>
      </p:sp>
    </p:spTree>
    <p:extLst>
      <p:ext uri="{BB962C8B-B14F-4D97-AF65-F5344CB8AC3E}">
        <p14:creationId xmlns:p14="http://schemas.microsoft.com/office/powerpoint/2010/main" val="1636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35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FA466-D0F9-44D6-A57F-71ABDB7F6273}"/>
              </a:ext>
            </a:extLst>
          </p:cNvPr>
          <p:cNvSpPr>
            <a:spLocks noGrp="1"/>
          </p:cNvSpPr>
          <p:nvPr>
            <p:ph type="title"/>
          </p:nvPr>
        </p:nvSpPr>
        <p:spPr>
          <a:xfrm>
            <a:off x="839756" y="332656"/>
            <a:ext cx="10660426" cy="648072"/>
          </a:xfrm>
        </p:spPr>
        <p:txBody>
          <a:bodyPr/>
          <a:lstStyle/>
          <a:p>
            <a:r>
              <a:rPr lang="nl-NL" b="0" dirty="0"/>
              <a:t>Regenwateroverlast in stedelijk gebied</a:t>
            </a:r>
          </a:p>
        </p:txBody>
      </p:sp>
      <p:sp>
        <p:nvSpPr>
          <p:cNvPr id="3" name="Tijdelijke aanduiding voor inhoud 2">
            <a:extLst>
              <a:ext uri="{FF2B5EF4-FFF2-40B4-BE49-F238E27FC236}">
                <a16:creationId xmlns:a16="http://schemas.microsoft.com/office/drawing/2014/main" id="{5C0B4918-CC29-4C02-8E34-AC62F778640E}"/>
              </a:ext>
            </a:extLst>
          </p:cNvPr>
          <p:cNvSpPr>
            <a:spLocks noGrp="1"/>
          </p:cNvSpPr>
          <p:nvPr>
            <p:ph idx="1"/>
          </p:nvPr>
        </p:nvSpPr>
        <p:spPr>
          <a:xfrm>
            <a:off x="747928" y="1262068"/>
            <a:ext cx="6193769" cy="4929411"/>
          </a:xfrm>
        </p:spPr>
        <p:txBody>
          <a:bodyPr/>
          <a:lstStyle/>
          <a:p>
            <a:r>
              <a:rPr lang="nl-NL" dirty="0"/>
              <a:t>Een aantal belangrijke punten op een rij</a:t>
            </a:r>
          </a:p>
          <a:p>
            <a:pPr lvl="1"/>
            <a:r>
              <a:rPr lang="nl-NL" dirty="0"/>
              <a:t>Meer kans op extreme bui</a:t>
            </a:r>
          </a:p>
          <a:p>
            <a:pPr lvl="2"/>
            <a:r>
              <a:rPr lang="nl-NL" dirty="0"/>
              <a:t>omvang van extreme buien in het klimaat rond 2014 gemiddeld 10% hoger ligt dan in de tot nu toe gebruikte statistiek</a:t>
            </a:r>
          </a:p>
          <a:p>
            <a:pPr lvl="1"/>
            <a:r>
              <a:rPr lang="nl-NL" dirty="0"/>
              <a:t>Hevige buien worden heviger</a:t>
            </a:r>
          </a:p>
          <a:p>
            <a:pPr lvl="2"/>
            <a:r>
              <a:rPr lang="nl-NL" dirty="0"/>
              <a:t>analyse van waarnemingen in de afgelopen 15 jaar verwacht het KNMI dat de intensiteit van extreme buien toeneemt met 14% per graad opwarming. </a:t>
            </a:r>
          </a:p>
          <a:p>
            <a:pPr lvl="1"/>
            <a:endParaRPr lang="nl-NL" dirty="0"/>
          </a:p>
        </p:txBody>
      </p:sp>
      <p:pic>
        <p:nvPicPr>
          <p:cNvPr id="4" name="Afbeelding 3">
            <a:extLst>
              <a:ext uri="{FF2B5EF4-FFF2-40B4-BE49-F238E27FC236}">
                <a16:creationId xmlns:a16="http://schemas.microsoft.com/office/drawing/2014/main" id="{B5E82D4D-1320-44DB-8B1F-958DFC6E5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697" y="1832098"/>
            <a:ext cx="5250303" cy="3789349"/>
          </a:xfrm>
          <a:prstGeom prst="rect">
            <a:avLst/>
          </a:prstGeom>
        </p:spPr>
      </p:pic>
    </p:spTree>
    <p:extLst>
      <p:ext uri="{BB962C8B-B14F-4D97-AF65-F5344CB8AC3E}">
        <p14:creationId xmlns:p14="http://schemas.microsoft.com/office/powerpoint/2010/main" val="348802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289709F-C982-4ACB-9331-1B69A572F2C0}"/>
              </a:ext>
            </a:extLst>
          </p:cNvPr>
          <p:cNvPicPr>
            <a:picLocks noGrp="1" noChangeAspect="1"/>
          </p:cNvPicPr>
          <p:nvPr>
            <p:ph idx="1"/>
          </p:nvPr>
        </p:nvPicPr>
        <p:blipFill>
          <a:blip r:embed="rId2"/>
          <a:stretch>
            <a:fillRect/>
          </a:stretch>
        </p:blipFill>
        <p:spPr>
          <a:xfrm>
            <a:off x="1610139" y="728503"/>
            <a:ext cx="7342291" cy="5732354"/>
          </a:xfrm>
        </p:spPr>
      </p:pic>
      <p:sp>
        <p:nvSpPr>
          <p:cNvPr id="7" name="Tekstvak 6">
            <a:extLst>
              <a:ext uri="{FF2B5EF4-FFF2-40B4-BE49-F238E27FC236}">
                <a16:creationId xmlns:a16="http://schemas.microsoft.com/office/drawing/2014/main" id="{E9455AA4-D9B1-4D9E-A0E2-4F9E773D83AE}"/>
              </a:ext>
            </a:extLst>
          </p:cNvPr>
          <p:cNvSpPr txBox="1"/>
          <p:nvPr/>
        </p:nvSpPr>
        <p:spPr>
          <a:xfrm>
            <a:off x="9741158" y="5475811"/>
            <a:ext cx="2034074" cy="369332"/>
          </a:xfrm>
          <a:prstGeom prst="rect">
            <a:avLst/>
          </a:prstGeom>
          <a:noFill/>
        </p:spPr>
        <p:txBody>
          <a:bodyPr wrap="square">
            <a:spAutoFit/>
          </a:bodyPr>
          <a:lstStyle/>
          <a:p>
            <a:r>
              <a:rPr lang="nl-NL" dirty="0">
                <a:hlinkClick r:id="rId3"/>
              </a:rPr>
              <a:t>Klimaatscenario’s</a:t>
            </a:r>
            <a:endParaRPr lang="nl-NL" dirty="0"/>
          </a:p>
        </p:txBody>
      </p:sp>
    </p:spTree>
    <p:extLst>
      <p:ext uri="{BB962C8B-B14F-4D97-AF65-F5344CB8AC3E}">
        <p14:creationId xmlns:p14="http://schemas.microsoft.com/office/powerpoint/2010/main" val="2801896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558C7-DCF6-4D3F-BB4E-7650DC69D4CF}"/>
              </a:ext>
            </a:extLst>
          </p:cNvPr>
          <p:cNvSpPr>
            <a:spLocks noGrp="1"/>
          </p:cNvSpPr>
          <p:nvPr>
            <p:ph type="title"/>
          </p:nvPr>
        </p:nvSpPr>
        <p:spPr/>
        <p:txBody>
          <a:bodyPr/>
          <a:lstStyle/>
          <a:p>
            <a:r>
              <a:rPr lang="nl-NL" dirty="0"/>
              <a:t>Buienintensiteit en klimaatverandering</a:t>
            </a:r>
            <a:br>
              <a:rPr lang="nl-NL" dirty="0"/>
            </a:br>
            <a:endParaRPr lang="nl-NL" dirty="0"/>
          </a:p>
        </p:txBody>
      </p:sp>
      <p:sp>
        <p:nvSpPr>
          <p:cNvPr id="3" name="Tijdelijke aanduiding voor inhoud 2">
            <a:extLst>
              <a:ext uri="{FF2B5EF4-FFF2-40B4-BE49-F238E27FC236}">
                <a16:creationId xmlns:a16="http://schemas.microsoft.com/office/drawing/2014/main" id="{EA7D60E7-7DF7-4595-B06A-ED0BA75DE252}"/>
              </a:ext>
            </a:extLst>
          </p:cNvPr>
          <p:cNvSpPr>
            <a:spLocks noGrp="1"/>
          </p:cNvSpPr>
          <p:nvPr>
            <p:ph idx="1"/>
          </p:nvPr>
        </p:nvSpPr>
        <p:spPr>
          <a:xfrm>
            <a:off x="2639617" y="1196753"/>
            <a:ext cx="8942784" cy="4929411"/>
          </a:xfrm>
        </p:spPr>
        <p:txBody>
          <a:bodyPr/>
          <a:lstStyle/>
          <a:p>
            <a:r>
              <a:rPr lang="nl-NL" dirty="0"/>
              <a:t>Hoger temperatuur resulteert in meer vocht in de lucht</a:t>
            </a:r>
          </a:p>
          <a:p>
            <a:r>
              <a:rPr lang="nl-NL" dirty="0"/>
              <a:t>Relatieve luchtvochtigheid gelijk &gt; dauwpunt temperatuur omhoog &gt; toename van intensiteit van extreme buien</a:t>
            </a:r>
          </a:p>
          <a:p>
            <a:endParaRPr lang="nl-NL" dirty="0"/>
          </a:p>
          <a:p>
            <a:r>
              <a:rPr lang="nl-NL" dirty="0">
                <a:solidFill>
                  <a:srgbClr val="FF0000"/>
                </a:solidFill>
              </a:rPr>
              <a:t>Lees het volgende achtergrondartikel:</a:t>
            </a:r>
          </a:p>
          <a:p>
            <a:r>
              <a:rPr lang="nl-NL" dirty="0">
                <a:hlinkClick r:id="rId3"/>
              </a:rPr>
              <a:t>extreme-neerslagsom-in-</a:t>
            </a:r>
            <a:r>
              <a:rPr lang="nl-NL" dirty="0" err="1">
                <a:hlinkClick r:id="rId3"/>
              </a:rPr>
              <a:t>herwijnen</a:t>
            </a:r>
            <a:endParaRPr lang="nl-NL" dirty="0"/>
          </a:p>
        </p:txBody>
      </p:sp>
    </p:spTree>
    <p:extLst>
      <p:ext uri="{BB962C8B-B14F-4D97-AF65-F5344CB8AC3E}">
        <p14:creationId xmlns:p14="http://schemas.microsoft.com/office/powerpoint/2010/main" val="3817675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97D3E-6C18-495A-948F-2FAF72BA937C}"/>
              </a:ext>
            </a:extLst>
          </p:cNvPr>
          <p:cNvSpPr>
            <a:spLocks noGrp="1"/>
          </p:cNvSpPr>
          <p:nvPr>
            <p:ph type="title"/>
          </p:nvPr>
        </p:nvSpPr>
        <p:spPr/>
        <p:txBody>
          <a:bodyPr/>
          <a:lstStyle/>
          <a:p>
            <a:r>
              <a:rPr lang="nl-NL" dirty="0"/>
              <a:t>Luchtvochtigheid en Dauwpunt</a:t>
            </a:r>
          </a:p>
        </p:txBody>
      </p:sp>
      <p:sp>
        <p:nvSpPr>
          <p:cNvPr id="3" name="Tijdelijke aanduiding voor inhoud 2">
            <a:extLst>
              <a:ext uri="{FF2B5EF4-FFF2-40B4-BE49-F238E27FC236}">
                <a16:creationId xmlns:a16="http://schemas.microsoft.com/office/drawing/2014/main" id="{272C1CDA-E0C7-44E1-BD3A-36159D972334}"/>
              </a:ext>
            </a:extLst>
          </p:cNvPr>
          <p:cNvSpPr>
            <a:spLocks noGrp="1"/>
          </p:cNvSpPr>
          <p:nvPr>
            <p:ph idx="1"/>
          </p:nvPr>
        </p:nvSpPr>
        <p:spPr/>
        <p:txBody>
          <a:bodyPr/>
          <a:lstStyle/>
          <a:p>
            <a:r>
              <a:rPr lang="nl-NL" dirty="0"/>
              <a:t>Lucht kan slechts een beperkte hoeveelheid vocht bevatten. De hoeveelheid vocht hangt af van de temperatuur.</a:t>
            </a:r>
          </a:p>
          <a:p>
            <a:r>
              <a:rPr lang="nl-NL" dirty="0"/>
              <a:t>Het dauwpunt is de temperatuur waarbij waterdamp begint te condenseren door afkoeling van de lucht, zonder dat vocht wordt toegevoerd of afgevoerd. Zodra de lucht de dauwpunt temperatuur bereikt, is de lucht verzadigd met waterdamp.</a:t>
            </a:r>
          </a:p>
        </p:txBody>
      </p:sp>
    </p:spTree>
    <p:extLst>
      <p:ext uri="{BB962C8B-B14F-4D97-AF65-F5344CB8AC3E}">
        <p14:creationId xmlns:p14="http://schemas.microsoft.com/office/powerpoint/2010/main" val="206082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DA0307-3B4C-4120-BF7A-C8F6ABB5D472}"/>
              </a:ext>
            </a:extLst>
          </p:cNvPr>
          <p:cNvSpPr>
            <a:spLocks noGrp="1"/>
          </p:cNvSpPr>
          <p:nvPr>
            <p:ph type="title"/>
          </p:nvPr>
        </p:nvSpPr>
        <p:spPr/>
        <p:txBody>
          <a:bodyPr/>
          <a:lstStyle/>
          <a:p>
            <a:r>
              <a:rPr lang="nl-NL" dirty="0"/>
              <a:t>Ervaringen?</a:t>
            </a:r>
          </a:p>
        </p:txBody>
      </p:sp>
      <p:sp>
        <p:nvSpPr>
          <p:cNvPr id="3" name="Tijdelijke aanduiding voor inhoud 2">
            <a:extLst>
              <a:ext uri="{FF2B5EF4-FFF2-40B4-BE49-F238E27FC236}">
                <a16:creationId xmlns:a16="http://schemas.microsoft.com/office/drawing/2014/main" id="{2590E049-653C-4C35-8096-A828A1661F31}"/>
              </a:ext>
            </a:extLst>
          </p:cNvPr>
          <p:cNvSpPr>
            <a:spLocks noGrp="1"/>
          </p:cNvSpPr>
          <p:nvPr>
            <p:ph idx="1"/>
          </p:nvPr>
        </p:nvSpPr>
        <p:spPr/>
        <p:txBody>
          <a:bodyPr/>
          <a:lstStyle/>
          <a:p>
            <a:r>
              <a:rPr lang="nl-NL" dirty="0"/>
              <a:t>Zoek naar overlastverhalen voor een van de onderstaande steden:</a:t>
            </a:r>
          </a:p>
          <a:p>
            <a:pPr lvl="1"/>
            <a:r>
              <a:rPr lang="nl-NL" dirty="0"/>
              <a:t>Den Haag</a:t>
            </a:r>
          </a:p>
          <a:p>
            <a:pPr lvl="1"/>
            <a:r>
              <a:rPr lang="nl-NL" dirty="0"/>
              <a:t>Utrecht</a:t>
            </a:r>
          </a:p>
          <a:p>
            <a:pPr lvl="1"/>
            <a:r>
              <a:rPr lang="nl-NL" dirty="0"/>
              <a:t>Arnhem</a:t>
            </a:r>
          </a:p>
          <a:p>
            <a:pPr lvl="1"/>
            <a:r>
              <a:rPr lang="nl-NL" dirty="0"/>
              <a:t>Maastricht</a:t>
            </a:r>
          </a:p>
          <a:p>
            <a:pPr lvl="1"/>
            <a:r>
              <a:rPr lang="nl-NL" dirty="0"/>
              <a:t>Leeuwarden</a:t>
            </a:r>
          </a:p>
          <a:p>
            <a:pPr lvl="1"/>
            <a:r>
              <a:rPr lang="nl-NL" dirty="0"/>
              <a:t>Den Bosch</a:t>
            </a:r>
          </a:p>
          <a:p>
            <a:pPr marL="457200" lvl="1" indent="0">
              <a:buNone/>
            </a:pPr>
            <a:endParaRPr lang="nl-NL" dirty="0"/>
          </a:p>
        </p:txBody>
      </p:sp>
      <p:pic>
        <p:nvPicPr>
          <p:cNvPr id="4" name="Afbeelding 3">
            <a:extLst>
              <a:ext uri="{FF2B5EF4-FFF2-40B4-BE49-F238E27FC236}">
                <a16:creationId xmlns:a16="http://schemas.microsoft.com/office/drawing/2014/main" id="{01F1B420-7F20-4E31-BA25-839279467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232" y="2181944"/>
            <a:ext cx="5241237" cy="3705433"/>
          </a:xfrm>
          <a:prstGeom prst="rect">
            <a:avLst/>
          </a:prstGeom>
        </p:spPr>
      </p:pic>
      <p:sp>
        <p:nvSpPr>
          <p:cNvPr id="6" name="Tekstvak 5">
            <a:extLst>
              <a:ext uri="{FF2B5EF4-FFF2-40B4-BE49-F238E27FC236}">
                <a16:creationId xmlns:a16="http://schemas.microsoft.com/office/drawing/2014/main" id="{EDA3ACED-5683-4B92-BAFD-3AE146E40EFF}"/>
              </a:ext>
            </a:extLst>
          </p:cNvPr>
          <p:cNvSpPr txBox="1"/>
          <p:nvPr/>
        </p:nvSpPr>
        <p:spPr>
          <a:xfrm>
            <a:off x="641482" y="5283200"/>
            <a:ext cx="3996267" cy="923330"/>
          </a:xfrm>
          <a:prstGeom prst="rect">
            <a:avLst/>
          </a:prstGeom>
          <a:noFill/>
        </p:spPr>
        <p:txBody>
          <a:bodyPr wrap="square" rtlCol="0">
            <a:spAutoFit/>
          </a:bodyPr>
          <a:lstStyle/>
          <a:p>
            <a:r>
              <a:rPr lang="nl-NL" dirty="0">
                <a:hlinkClick r:id="rId3"/>
              </a:rPr>
              <a:t>https://www.nemokennislink.nl/publicaties/in-welke-steden-richten-hoosbuien-de-meeste-schade-aan/</a:t>
            </a:r>
            <a:endParaRPr lang="nl-NL" dirty="0"/>
          </a:p>
        </p:txBody>
      </p:sp>
    </p:spTree>
    <p:extLst>
      <p:ext uri="{BB962C8B-B14F-4D97-AF65-F5344CB8AC3E}">
        <p14:creationId xmlns:p14="http://schemas.microsoft.com/office/powerpoint/2010/main" val="14841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A114D0-E08E-4250-96B6-69D9429BD511}"/>
              </a:ext>
            </a:extLst>
          </p:cNvPr>
          <p:cNvSpPr>
            <a:spLocks noGrp="1"/>
          </p:cNvSpPr>
          <p:nvPr>
            <p:ph type="title"/>
          </p:nvPr>
        </p:nvSpPr>
        <p:spPr>
          <a:xfrm>
            <a:off x="5387009" y="1753952"/>
            <a:ext cx="5814998" cy="1675048"/>
          </a:xfrm>
        </p:spPr>
        <p:txBody>
          <a:bodyPr/>
          <a:lstStyle/>
          <a:p>
            <a:r>
              <a:rPr lang="nl-NL" dirty="0"/>
              <a:t>Waterschap Limburg heeft al een nieuwe </a:t>
            </a:r>
            <a:r>
              <a:rPr lang="nl-NL" dirty="0">
                <a:hlinkClick r:id="rId2"/>
              </a:rPr>
              <a:t>brochure</a:t>
            </a:r>
            <a:r>
              <a:rPr lang="nl-NL" dirty="0"/>
              <a:t> gemaakt….</a:t>
            </a:r>
          </a:p>
        </p:txBody>
      </p:sp>
      <p:pic>
        <p:nvPicPr>
          <p:cNvPr id="5" name="Tijdelijke aanduiding voor inhoud 4">
            <a:extLst>
              <a:ext uri="{FF2B5EF4-FFF2-40B4-BE49-F238E27FC236}">
                <a16:creationId xmlns:a16="http://schemas.microsoft.com/office/drawing/2014/main" id="{F19325F1-AC77-409C-ADEC-134441F72026}"/>
              </a:ext>
            </a:extLst>
          </p:cNvPr>
          <p:cNvPicPr>
            <a:picLocks noGrp="1" noChangeAspect="1"/>
          </p:cNvPicPr>
          <p:nvPr>
            <p:ph idx="1"/>
          </p:nvPr>
        </p:nvPicPr>
        <p:blipFill>
          <a:blip r:embed="rId3"/>
          <a:stretch>
            <a:fillRect/>
          </a:stretch>
        </p:blipFill>
        <p:spPr>
          <a:xfrm>
            <a:off x="0" y="0"/>
            <a:ext cx="5006760" cy="6858000"/>
          </a:xfrm>
        </p:spPr>
      </p:pic>
    </p:spTree>
    <p:extLst>
      <p:ext uri="{BB962C8B-B14F-4D97-AF65-F5344CB8AC3E}">
        <p14:creationId xmlns:p14="http://schemas.microsoft.com/office/powerpoint/2010/main" val="291285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59789-60A5-40DA-97FD-CE7F9E50B89D}"/>
              </a:ext>
            </a:extLst>
          </p:cNvPr>
          <p:cNvSpPr>
            <a:spLocks noGrp="1"/>
          </p:cNvSpPr>
          <p:nvPr>
            <p:ph type="title"/>
          </p:nvPr>
        </p:nvSpPr>
        <p:spPr/>
        <p:txBody>
          <a:bodyPr/>
          <a:lstStyle/>
          <a:p>
            <a:r>
              <a:rPr lang="nl-NL" dirty="0"/>
              <a:t>Deltaplan Ruimtelijke Adaptatie</a:t>
            </a:r>
          </a:p>
        </p:txBody>
      </p:sp>
      <p:sp>
        <p:nvSpPr>
          <p:cNvPr id="3" name="Tijdelijke aanduiding voor inhoud 2">
            <a:extLst>
              <a:ext uri="{FF2B5EF4-FFF2-40B4-BE49-F238E27FC236}">
                <a16:creationId xmlns:a16="http://schemas.microsoft.com/office/drawing/2014/main" id="{6ACEEF13-B3F9-4D97-8F69-B327F6A16303}"/>
              </a:ext>
            </a:extLst>
          </p:cNvPr>
          <p:cNvSpPr>
            <a:spLocks noGrp="1"/>
          </p:cNvSpPr>
          <p:nvPr>
            <p:ph idx="1"/>
          </p:nvPr>
        </p:nvSpPr>
        <p:spPr/>
        <p:txBody>
          <a:bodyPr/>
          <a:lstStyle/>
          <a:p>
            <a:r>
              <a:rPr lang="nl-NL" dirty="0"/>
              <a:t>Gezamenlijk plan van gemeenten, waterschappen, provincies en het Rijk. </a:t>
            </a:r>
          </a:p>
          <a:p>
            <a:r>
              <a:rPr lang="nl-NL" dirty="0"/>
              <a:t>Het plan versnelt en intensiveert de aanpak van:</a:t>
            </a:r>
          </a:p>
          <a:p>
            <a:pPr lvl="1"/>
            <a:r>
              <a:rPr lang="nl-NL" dirty="0"/>
              <a:t>wateroverlast</a:t>
            </a:r>
          </a:p>
          <a:p>
            <a:pPr lvl="1"/>
            <a:r>
              <a:rPr lang="nl-NL" dirty="0"/>
              <a:t>hittestress</a:t>
            </a:r>
          </a:p>
          <a:p>
            <a:pPr lvl="1"/>
            <a:r>
              <a:rPr lang="nl-NL" dirty="0"/>
              <a:t>droogte </a:t>
            </a:r>
          </a:p>
          <a:p>
            <a:pPr lvl="1"/>
            <a:r>
              <a:rPr lang="nl-NL" dirty="0"/>
              <a:t>gevolgen van overstromingen</a:t>
            </a:r>
          </a:p>
        </p:txBody>
      </p:sp>
      <p:pic>
        <p:nvPicPr>
          <p:cNvPr id="4" name="Afbeelding 3">
            <a:extLst>
              <a:ext uri="{FF2B5EF4-FFF2-40B4-BE49-F238E27FC236}">
                <a16:creationId xmlns:a16="http://schemas.microsoft.com/office/drawing/2014/main" id="{F6F66985-6A0C-49F5-945B-2443BF192B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23"/>
          <a:stretch/>
        </p:blipFill>
        <p:spPr>
          <a:xfrm>
            <a:off x="300139" y="5186099"/>
            <a:ext cx="4626424" cy="1546577"/>
          </a:xfrm>
          <a:prstGeom prst="rect">
            <a:avLst/>
          </a:prstGeom>
        </p:spPr>
      </p:pic>
    </p:spTree>
    <p:extLst>
      <p:ext uri="{BB962C8B-B14F-4D97-AF65-F5344CB8AC3E}">
        <p14:creationId xmlns:p14="http://schemas.microsoft.com/office/powerpoint/2010/main" val="37889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5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nodeType="withEffect">
                                  <p:stCondLst>
                                    <p:cond delay="150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nodeType="withEffect">
                                  <p:stCondLst>
                                    <p:cond delay="150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24B3E61-5081-441E-A03A-E139A8F74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3" y="3265714"/>
            <a:ext cx="2547185" cy="3608512"/>
          </a:xfrm>
          <a:prstGeom prst="rect">
            <a:avLst/>
          </a:prstGeom>
        </p:spPr>
      </p:pic>
      <p:sp>
        <p:nvSpPr>
          <p:cNvPr id="2" name="Titel 1">
            <a:extLst>
              <a:ext uri="{FF2B5EF4-FFF2-40B4-BE49-F238E27FC236}">
                <a16:creationId xmlns:a16="http://schemas.microsoft.com/office/drawing/2014/main" id="{EC91F2CC-A216-488C-9F1D-B7ADD28AE4B4}"/>
              </a:ext>
            </a:extLst>
          </p:cNvPr>
          <p:cNvSpPr>
            <a:spLocks noGrp="1"/>
          </p:cNvSpPr>
          <p:nvPr>
            <p:ph type="title"/>
          </p:nvPr>
        </p:nvSpPr>
        <p:spPr/>
        <p:txBody>
          <a:bodyPr/>
          <a:lstStyle/>
          <a:p>
            <a:r>
              <a:rPr lang="nl-NL" dirty="0"/>
              <a:t>Klimaatadaptatie &amp; Omgevingswet</a:t>
            </a:r>
          </a:p>
        </p:txBody>
      </p:sp>
      <p:sp>
        <p:nvSpPr>
          <p:cNvPr id="3" name="Tijdelijke aanduiding voor inhoud 2">
            <a:extLst>
              <a:ext uri="{FF2B5EF4-FFF2-40B4-BE49-F238E27FC236}">
                <a16:creationId xmlns:a16="http://schemas.microsoft.com/office/drawing/2014/main" id="{42B45D3B-B05E-4759-A4A1-2369D956E943}"/>
              </a:ext>
            </a:extLst>
          </p:cNvPr>
          <p:cNvSpPr>
            <a:spLocks noGrp="1"/>
          </p:cNvSpPr>
          <p:nvPr>
            <p:ph idx="1"/>
          </p:nvPr>
        </p:nvSpPr>
        <p:spPr>
          <a:xfrm>
            <a:off x="2735627" y="1196754"/>
            <a:ext cx="8846773" cy="2615830"/>
          </a:xfrm>
        </p:spPr>
        <p:txBody>
          <a:bodyPr/>
          <a:lstStyle/>
          <a:p>
            <a:r>
              <a:rPr lang="nl-NL" dirty="0"/>
              <a:t>2022 nieuwe Omgevingswet. </a:t>
            </a:r>
          </a:p>
          <a:p>
            <a:r>
              <a:rPr lang="nl-NL" dirty="0"/>
              <a:t>vervangt veel wetten die betrekking hebben op de fysieke leefomgeving, </a:t>
            </a:r>
          </a:p>
          <a:p>
            <a:r>
              <a:rPr lang="nl-NL" dirty="0"/>
              <a:t>biedt nieuwe instrumenten</a:t>
            </a:r>
          </a:p>
          <a:p>
            <a:r>
              <a:rPr lang="nl-NL" dirty="0"/>
              <a:t>meer integrale en gebiedsgerichte aanpak. </a:t>
            </a:r>
          </a:p>
          <a:p>
            <a:endParaRPr lang="nl-NL" dirty="0"/>
          </a:p>
        </p:txBody>
      </p:sp>
      <p:sp>
        <p:nvSpPr>
          <p:cNvPr id="5" name="Tekstvak 4">
            <a:extLst>
              <a:ext uri="{FF2B5EF4-FFF2-40B4-BE49-F238E27FC236}">
                <a16:creationId xmlns:a16="http://schemas.microsoft.com/office/drawing/2014/main" id="{9C7B97E3-4055-4C59-92EB-D5DE786A04A5}"/>
              </a:ext>
            </a:extLst>
          </p:cNvPr>
          <p:cNvSpPr txBox="1"/>
          <p:nvPr/>
        </p:nvSpPr>
        <p:spPr>
          <a:xfrm>
            <a:off x="2735627" y="4153546"/>
            <a:ext cx="6315383" cy="2677656"/>
          </a:xfrm>
          <a:prstGeom prst="rect">
            <a:avLst/>
          </a:prstGeom>
          <a:noFill/>
        </p:spPr>
        <p:txBody>
          <a:bodyPr wrap="square" rtlCol="0">
            <a:spAutoFit/>
          </a:bodyPr>
          <a:lstStyle/>
          <a:p>
            <a:pPr marL="457200" indent="-457200">
              <a:buFont typeface="Arial" panose="020B0604020202020204" pitchFamily="34" charset="0"/>
              <a:buChar char="•"/>
            </a:pPr>
            <a:r>
              <a:rPr lang="nl-NL" sz="2800" dirty="0">
                <a:latin typeface="Arial" panose="020B0604020202020204" pitchFamily="34" charset="0"/>
                <a:cs typeface="Arial" panose="020B0604020202020204" pitchFamily="34" charset="0"/>
              </a:rPr>
              <a:t>City Deal Klimaatadaptatie onderzoek naar mogelijkheden en kansen voor klimaatadaptatie in de stedelijke leefomgeving</a:t>
            </a:r>
          </a:p>
          <a:p>
            <a:pPr marL="457200" indent="-457200">
              <a:buFont typeface="Arial" panose="020B0604020202020204" pitchFamily="34" charset="0"/>
              <a:buChar char="•"/>
            </a:pPr>
            <a:r>
              <a:rPr lang="nl-NL" sz="2800" dirty="0" err="1">
                <a:latin typeface="Arial" panose="020B0604020202020204" pitchFamily="34" charset="0"/>
                <a:cs typeface="Arial" panose="020B0604020202020204" pitchFamily="34" charset="0"/>
                <a:hlinkClick r:id="rId3" action="ppaction://hlinkfile"/>
              </a:rPr>
              <a:t>Klimaatadaptatie_in_de_omgevingswet</a:t>
            </a:r>
            <a:endParaRPr lang="nl-NL" dirty="0"/>
          </a:p>
        </p:txBody>
      </p:sp>
    </p:spTree>
    <p:extLst>
      <p:ext uri="{BB962C8B-B14F-4D97-AF65-F5344CB8AC3E}">
        <p14:creationId xmlns:p14="http://schemas.microsoft.com/office/powerpoint/2010/main" val="19181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21B39-5E0B-4E9A-A5A7-7DD9395971AC}"/>
              </a:ext>
            </a:extLst>
          </p:cNvPr>
          <p:cNvSpPr>
            <a:spLocks noGrp="1"/>
          </p:cNvSpPr>
          <p:nvPr>
            <p:ph type="title"/>
          </p:nvPr>
        </p:nvSpPr>
        <p:spPr>
          <a:xfrm>
            <a:off x="1567544" y="332656"/>
            <a:ext cx="9932638" cy="648072"/>
          </a:xfrm>
        </p:spPr>
        <p:txBody>
          <a:bodyPr/>
          <a:lstStyle/>
          <a:p>
            <a:r>
              <a:rPr lang="nl-NL" dirty="0"/>
              <a:t>Opdracht voor periode 1 </a:t>
            </a:r>
          </a:p>
        </p:txBody>
      </p:sp>
      <p:sp>
        <p:nvSpPr>
          <p:cNvPr id="3" name="Tijdelijke aanduiding voor inhoud 2">
            <a:extLst>
              <a:ext uri="{FF2B5EF4-FFF2-40B4-BE49-F238E27FC236}">
                <a16:creationId xmlns:a16="http://schemas.microsoft.com/office/drawing/2014/main" id="{166FE7CF-5D29-4877-94CD-CD776674B7AE}"/>
              </a:ext>
            </a:extLst>
          </p:cNvPr>
          <p:cNvSpPr>
            <a:spLocks noGrp="1"/>
          </p:cNvSpPr>
          <p:nvPr>
            <p:ph idx="1"/>
          </p:nvPr>
        </p:nvSpPr>
        <p:spPr>
          <a:xfrm>
            <a:off x="1492898" y="1196753"/>
            <a:ext cx="9582540" cy="4929411"/>
          </a:xfrm>
        </p:spPr>
        <p:txBody>
          <a:bodyPr>
            <a:normAutofit lnSpcReduction="10000"/>
          </a:bodyPr>
          <a:lstStyle/>
          <a:p>
            <a:r>
              <a:rPr lang="nl-NL" dirty="0"/>
              <a:t>Ga op zoek naar voorbeelden in je eigen stad van maatregelen die zijn genomen om jouw leefomgeving klimaatbestendiger te maken. </a:t>
            </a:r>
          </a:p>
          <a:p>
            <a:r>
              <a:rPr lang="nl-NL" dirty="0"/>
              <a:t>Maak </a:t>
            </a:r>
            <a:r>
              <a:rPr lang="nl-NL" b="1" dirty="0"/>
              <a:t>eigen</a:t>
            </a:r>
            <a:r>
              <a:rPr lang="nl-NL" dirty="0"/>
              <a:t> foto’s van de voorbeelden. </a:t>
            </a:r>
          </a:p>
          <a:p>
            <a:r>
              <a:rPr lang="nl-NL" dirty="0"/>
              <a:t>Maak een presentatie van de informatie die je hebt gevonden en geef een toelichting op de voorbeelden (hoe werkt het én zou je mogelijke aanvullingen of alternatieven kunnen bedenken). </a:t>
            </a:r>
          </a:p>
          <a:p>
            <a:r>
              <a:rPr lang="nl-NL" dirty="0"/>
              <a:t>Iedere week presenteert een van jullie zijn bevindingen (we maken vandaag een planning)</a:t>
            </a:r>
          </a:p>
          <a:p>
            <a:r>
              <a:rPr lang="nl-NL" dirty="0"/>
              <a:t>Presentatie duurt minimaal 15 minuten en heeft én bevat </a:t>
            </a:r>
            <a:r>
              <a:rPr lang="nl-NL" u="sng" dirty="0"/>
              <a:t>daarnaast</a:t>
            </a:r>
            <a:r>
              <a:rPr lang="nl-NL" dirty="0"/>
              <a:t> een korte opdracht voor de groep(sleden)</a:t>
            </a:r>
          </a:p>
        </p:txBody>
      </p:sp>
    </p:spTree>
    <p:extLst>
      <p:ext uri="{BB962C8B-B14F-4D97-AF65-F5344CB8AC3E}">
        <p14:creationId xmlns:p14="http://schemas.microsoft.com/office/powerpoint/2010/main" val="2276719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818DC-9AC3-4A25-9F7D-26C6A37A0767}"/>
              </a:ext>
            </a:extLst>
          </p:cNvPr>
          <p:cNvSpPr>
            <a:spLocks noGrp="1"/>
          </p:cNvSpPr>
          <p:nvPr>
            <p:ph type="title"/>
          </p:nvPr>
        </p:nvSpPr>
        <p:spPr/>
        <p:txBody>
          <a:bodyPr/>
          <a:lstStyle/>
          <a:p>
            <a:r>
              <a:rPr lang="nl-NL" dirty="0"/>
              <a:t>Volgorde presentaties o.b.v. loodjes trekken</a:t>
            </a:r>
          </a:p>
        </p:txBody>
      </p:sp>
      <p:sp>
        <p:nvSpPr>
          <p:cNvPr id="3" name="Tijdelijke aanduiding voor inhoud 2">
            <a:extLst>
              <a:ext uri="{FF2B5EF4-FFF2-40B4-BE49-F238E27FC236}">
                <a16:creationId xmlns:a16="http://schemas.microsoft.com/office/drawing/2014/main" id="{D528A26F-72AD-47DD-A4DB-F4A61DADC107}"/>
              </a:ext>
            </a:extLst>
          </p:cNvPr>
          <p:cNvSpPr>
            <a:spLocks noGrp="1"/>
          </p:cNvSpPr>
          <p:nvPr>
            <p:ph idx="1"/>
          </p:nvPr>
        </p:nvSpPr>
        <p:spPr/>
        <p:txBody>
          <a:bodyPr/>
          <a:lstStyle/>
          <a:p>
            <a:pPr marL="514350" indent="-514350">
              <a:buFont typeface="+mj-lt"/>
              <a:buAutoNum type="arabicPeriod"/>
            </a:pPr>
            <a:r>
              <a:rPr lang="nl-NL" dirty="0"/>
              <a:t>Charlotte</a:t>
            </a:r>
          </a:p>
          <a:p>
            <a:pPr marL="514350" indent="-514350">
              <a:buFont typeface="+mj-lt"/>
              <a:buAutoNum type="arabicPeriod"/>
            </a:pPr>
            <a:r>
              <a:rPr lang="nl-NL" dirty="0"/>
              <a:t>Max</a:t>
            </a:r>
          </a:p>
          <a:p>
            <a:pPr marL="514350" indent="-514350">
              <a:buFont typeface="+mj-lt"/>
              <a:buAutoNum type="arabicPeriod"/>
            </a:pPr>
            <a:r>
              <a:rPr lang="nl-NL" dirty="0"/>
              <a:t>Gijs de Kort</a:t>
            </a:r>
          </a:p>
          <a:p>
            <a:pPr marL="514350" indent="-514350">
              <a:buFont typeface="+mj-lt"/>
              <a:buAutoNum type="arabicPeriod"/>
            </a:pPr>
            <a:r>
              <a:rPr lang="nl-NL" dirty="0"/>
              <a:t>Gijs Kroot</a:t>
            </a:r>
          </a:p>
          <a:p>
            <a:pPr marL="514350" indent="-514350">
              <a:buFont typeface="+mj-lt"/>
              <a:buAutoNum type="arabicPeriod"/>
            </a:pPr>
            <a:r>
              <a:rPr lang="nl-NL" dirty="0" err="1"/>
              <a:t>Geerthe</a:t>
            </a:r>
            <a:endParaRPr lang="nl-NL" dirty="0"/>
          </a:p>
          <a:p>
            <a:pPr marL="514350" indent="-514350">
              <a:buFont typeface="+mj-lt"/>
              <a:buAutoNum type="arabicPeriod"/>
            </a:pPr>
            <a:r>
              <a:rPr lang="nl-NL" dirty="0" err="1"/>
              <a:t>Yord</a:t>
            </a:r>
            <a:endParaRPr lang="nl-NL" dirty="0"/>
          </a:p>
          <a:p>
            <a:pPr marL="514350" indent="-514350">
              <a:buFont typeface="+mj-lt"/>
              <a:buAutoNum type="arabicPeriod"/>
            </a:pPr>
            <a:r>
              <a:rPr lang="nl-NL" dirty="0"/>
              <a:t>Levi</a:t>
            </a:r>
          </a:p>
          <a:p>
            <a:pPr marL="514350" indent="-514350">
              <a:buFont typeface="+mj-lt"/>
              <a:buAutoNum type="arabicPeriod"/>
            </a:pPr>
            <a:r>
              <a:rPr lang="nl-NL" dirty="0"/>
              <a:t>Reinier</a:t>
            </a:r>
          </a:p>
        </p:txBody>
      </p:sp>
    </p:spTree>
    <p:extLst>
      <p:ext uri="{BB962C8B-B14F-4D97-AF65-F5344CB8AC3E}">
        <p14:creationId xmlns:p14="http://schemas.microsoft.com/office/powerpoint/2010/main" val="238519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4EB23-47C7-48BD-9F2B-358641FF6CD2}"/>
              </a:ext>
            </a:extLst>
          </p:cNvPr>
          <p:cNvSpPr>
            <a:spLocks noGrp="1"/>
          </p:cNvSpPr>
          <p:nvPr>
            <p:ph type="title"/>
          </p:nvPr>
        </p:nvSpPr>
        <p:spPr>
          <a:xfrm>
            <a:off x="1800578" y="252059"/>
            <a:ext cx="8590844" cy="1348141"/>
          </a:xfrm>
        </p:spPr>
        <p:txBody>
          <a:bodyPr>
            <a:normAutofit/>
          </a:bodyPr>
          <a:lstStyle/>
          <a:p>
            <a:r>
              <a:rPr lang="nl-NL" i="0" dirty="0">
                <a:solidFill>
                  <a:srgbClr val="18191A"/>
                </a:solidFill>
                <a:effectLst/>
                <a:latin typeface="Open Sans"/>
              </a:rPr>
              <a:t>Waterschade in Limburg</a:t>
            </a:r>
          </a:p>
        </p:txBody>
      </p:sp>
      <p:sp>
        <p:nvSpPr>
          <p:cNvPr id="4" name="Tijdelijke aanduiding voor inhoud 3">
            <a:extLst>
              <a:ext uri="{FF2B5EF4-FFF2-40B4-BE49-F238E27FC236}">
                <a16:creationId xmlns:a16="http://schemas.microsoft.com/office/drawing/2014/main" id="{7D73052B-14BA-4609-B8E3-C952B4E81D15}"/>
              </a:ext>
            </a:extLst>
          </p:cNvPr>
          <p:cNvSpPr>
            <a:spLocks noGrp="1"/>
          </p:cNvSpPr>
          <p:nvPr>
            <p:ph sz="half" idx="2"/>
          </p:nvPr>
        </p:nvSpPr>
        <p:spPr>
          <a:xfrm>
            <a:off x="1878495" y="6221895"/>
            <a:ext cx="4406903" cy="384045"/>
          </a:xfrm>
        </p:spPr>
        <p:txBody>
          <a:bodyPr>
            <a:normAutofit fontScale="92500" lnSpcReduction="20000"/>
          </a:bodyPr>
          <a:lstStyle/>
          <a:p>
            <a:pPr marL="0" indent="0">
              <a:buNone/>
            </a:pPr>
            <a:r>
              <a:rPr lang="nl-NL" dirty="0">
                <a:hlinkClick r:id="rId2"/>
              </a:rPr>
              <a:t>9-9-’21</a:t>
            </a:r>
            <a:endParaRPr lang="nl-NL" dirty="0"/>
          </a:p>
        </p:txBody>
      </p:sp>
      <p:grpSp>
        <p:nvGrpSpPr>
          <p:cNvPr id="11" name="Groep 10">
            <a:extLst>
              <a:ext uri="{FF2B5EF4-FFF2-40B4-BE49-F238E27FC236}">
                <a16:creationId xmlns:a16="http://schemas.microsoft.com/office/drawing/2014/main" id="{48949E32-65B2-44DB-84EF-8D312A0A2750}"/>
              </a:ext>
            </a:extLst>
          </p:cNvPr>
          <p:cNvGrpSpPr/>
          <p:nvPr/>
        </p:nvGrpSpPr>
        <p:grpSpPr>
          <a:xfrm>
            <a:off x="1800578" y="1320926"/>
            <a:ext cx="7935348" cy="4790625"/>
            <a:chOff x="1800578" y="1320926"/>
            <a:chExt cx="7935348" cy="4790625"/>
          </a:xfrm>
        </p:grpSpPr>
        <p:pic>
          <p:nvPicPr>
            <p:cNvPr id="6" name="Afbeelding 5">
              <a:extLst>
                <a:ext uri="{FF2B5EF4-FFF2-40B4-BE49-F238E27FC236}">
                  <a16:creationId xmlns:a16="http://schemas.microsoft.com/office/drawing/2014/main" id="{8DA802C7-5A84-465E-B330-36619A4614C4}"/>
                </a:ext>
              </a:extLst>
            </p:cNvPr>
            <p:cNvPicPr>
              <a:picLocks noChangeAspect="1"/>
            </p:cNvPicPr>
            <p:nvPr/>
          </p:nvPicPr>
          <p:blipFill rotWithShape="1">
            <a:blip r:embed="rId3"/>
            <a:srcRect b="620"/>
            <a:stretch/>
          </p:blipFill>
          <p:spPr>
            <a:xfrm>
              <a:off x="1800578" y="1320926"/>
              <a:ext cx="7935348" cy="4790625"/>
            </a:xfrm>
            <a:prstGeom prst="rect">
              <a:avLst/>
            </a:prstGeom>
          </p:spPr>
        </p:pic>
        <p:sp>
          <p:nvSpPr>
            <p:cNvPr id="9" name="Rechthoek 8">
              <a:extLst>
                <a:ext uri="{FF2B5EF4-FFF2-40B4-BE49-F238E27FC236}">
                  <a16:creationId xmlns:a16="http://schemas.microsoft.com/office/drawing/2014/main" id="{C792D4C9-7884-4436-BCA8-3B4221CF23A2}"/>
                </a:ext>
              </a:extLst>
            </p:cNvPr>
            <p:cNvSpPr/>
            <p:nvPr/>
          </p:nvSpPr>
          <p:spPr>
            <a:xfrm>
              <a:off x="7417837" y="2230016"/>
              <a:ext cx="2318089" cy="33070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740937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494769" y="0"/>
            <a:ext cx="394297" cy="6858000"/>
          </a:xfrm>
          <a:prstGeom prst="rect">
            <a:avLst/>
          </a:prstGeom>
          <a:solidFill>
            <a:srgbClr val="000644"/>
          </a:solidFill>
          <a:ln>
            <a:solidFill>
              <a:srgbClr val="0006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sp>
        <p:nvSpPr>
          <p:cNvPr id="6" name="Rectangle 3"/>
          <p:cNvSpPr>
            <a:spLocks noChangeArrowheads="1"/>
          </p:cNvSpPr>
          <p:nvPr/>
        </p:nvSpPr>
        <p:spPr bwMode="auto">
          <a:xfrm>
            <a:off x="2478699" y="882800"/>
            <a:ext cx="3926443" cy="1200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marL="171450" indent="-171450" eaLnBrk="0" hangingPunct="0">
              <a:buFont typeface="Arial" pitchFamily="34" charset="0"/>
              <a:buChar char="•"/>
            </a:pPr>
            <a:r>
              <a:rPr lang="nl-NL" sz="1200" b="1" dirty="0">
                <a:solidFill>
                  <a:srgbClr val="FF0000"/>
                </a:solidFill>
                <a:latin typeface="Arial" panose="020B0604020202020204" pitchFamily="34" charset="0"/>
                <a:ea typeface="Calibri" pitchFamily="34" charset="0"/>
                <a:cs typeface="Arial" panose="020B0604020202020204" pitchFamily="34" charset="0"/>
              </a:rPr>
              <a:t>Leerdoel </a:t>
            </a:r>
            <a:br>
              <a:rPr lang="nl-NL" sz="1100" b="1" dirty="0">
                <a:solidFill>
                  <a:srgbClr val="0070C0"/>
                </a:solidFill>
                <a:latin typeface="Calibri"/>
                <a:ea typeface="Calibri" pitchFamily="34" charset="0"/>
                <a:cs typeface="Arial" charset="0"/>
              </a:rPr>
            </a:br>
            <a:r>
              <a:rPr lang="nl-NL" sz="1200" dirty="0">
                <a:solidFill>
                  <a:prstClr val="black"/>
                </a:solidFill>
                <a:latin typeface="Calibri"/>
                <a:ea typeface="Calibri" pitchFamily="34" charset="0"/>
                <a:cs typeface="Arial" charset="0"/>
              </a:rPr>
              <a:t>Je kunt informatie verzamelen en verwerken. </a:t>
            </a:r>
          </a:p>
          <a:p>
            <a:pPr marL="171450" indent="-171450" eaLnBrk="0" hangingPunct="0">
              <a:buFont typeface="Arial" pitchFamily="34" charset="0"/>
              <a:buChar char="•"/>
            </a:pPr>
            <a:r>
              <a:rPr lang="nl-NL" sz="1200" dirty="0">
                <a:solidFill>
                  <a:prstClr val="black"/>
                </a:solidFill>
                <a:latin typeface="Calibri"/>
                <a:ea typeface="Calibri" pitchFamily="34" charset="0"/>
                <a:cs typeface="Arial" charset="0"/>
              </a:rPr>
              <a:t>Je kunt theorie gebruiken als onderbouwing van je advies.</a:t>
            </a:r>
          </a:p>
          <a:p>
            <a:pPr marL="171450" indent="-171450" eaLnBrk="0" hangingPunct="0">
              <a:buFont typeface="Arial" pitchFamily="34" charset="0"/>
              <a:buChar char="•"/>
            </a:pPr>
            <a:r>
              <a:rPr lang="nl-NL" sz="1200" dirty="0">
                <a:solidFill>
                  <a:prstClr val="black"/>
                </a:solidFill>
                <a:latin typeface="Calibri"/>
                <a:ea typeface="Calibri" pitchFamily="34" charset="0"/>
                <a:cs typeface="Arial" charset="0"/>
              </a:rPr>
              <a:t>Je kunt innovatieve voorbeelden vinden en in eigen woorden beschrijven die aansluiten bij jullie hoofdvraag. </a:t>
            </a:r>
          </a:p>
        </p:txBody>
      </p:sp>
      <p:sp>
        <p:nvSpPr>
          <p:cNvPr id="7" name="Rectangle 4"/>
          <p:cNvSpPr>
            <a:spLocks noChangeArrowheads="1"/>
          </p:cNvSpPr>
          <p:nvPr/>
        </p:nvSpPr>
        <p:spPr bwMode="auto">
          <a:xfrm>
            <a:off x="2479704" y="2168518"/>
            <a:ext cx="3932043"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r>
              <a:rPr lang="nl-NL" sz="1200" b="1" dirty="0">
                <a:solidFill>
                  <a:srgbClr val="FF0000"/>
                </a:solidFill>
                <a:latin typeface="Arial" panose="020B0604020202020204" pitchFamily="34" charset="0"/>
                <a:ea typeface="Calibri" pitchFamily="34" charset="0"/>
                <a:cs typeface="Arial" panose="020B0604020202020204" pitchFamily="34" charset="0"/>
              </a:rPr>
              <a:t>Leerproduct</a:t>
            </a:r>
          </a:p>
          <a:p>
            <a:pPr marL="171450" indent="-171450" eaLnBrk="0" hangingPunct="0">
              <a:buFont typeface="Arial" pitchFamily="34" charset="0"/>
              <a:buChar char="•"/>
            </a:pPr>
            <a:r>
              <a:rPr lang="nl-NL" sz="1200" dirty="0">
                <a:solidFill>
                  <a:prstClr val="black"/>
                </a:solidFill>
                <a:latin typeface="Calibri"/>
                <a:ea typeface="Calibri" pitchFamily="34" charset="0"/>
                <a:cs typeface="Arial" charset="0"/>
              </a:rPr>
              <a:t>Een verslag met daarin uitgewerkte thema’s die belangrijk zijn voor de theoretische onderbouwing van het advies en minimaal 1 innovatief voorbeeld dat aansluit bij jullie hoofdvraag. </a:t>
            </a:r>
          </a:p>
        </p:txBody>
      </p:sp>
      <p:sp>
        <p:nvSpPr>
          <p:cNvPr id="8" name="Rectangle 5"/>
          <p:cNvSpPr>
            <a:spLocks noChangeArrowheads="1"/>
          </p:cNvSpPr>
          <p:nvPr/>
        </p:nvSpPr>
        <p:spPr bwMode="auto">
          <a:xfrm>
            <a:off x="2482425" y="3377272"/>
            <a:ext cx="3932043" cy="3046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t">
            <a:spAutoFit/>
          </a:bodyPr>
          <a:lstStyle/>
          <a:p>
            <a:pPr>
              <a:defRPr/>
            </a:pPr>
            <a:r>
              <a:rPr lang="nl-NL" sz="1200" b="1" dirty="0" err="1">
                <a:solidFill>
                  <a:srgbClr val="FF2F00"/>
                </a:solidFill>
                <a:latin typeface="Arial" panose="020B0604020202020204" pitchFamily="34" charset="0"/>
                <a:ea typeface="Calibri" pitchFamily="34" charset="0"/>
                <a:cs typeface="Arial" panose="020B0604020202020204" pitchFamily="34" charset="0"/>
              </a:rPr>
              <a:t>Leerpad</a:t>
            </a:r>
            <a:r>
              <a:rPr lang="nl-NL" sz="1200" b="1" dirty="0">
                <a:solidFill>
                  <a:srgbClr val="FF2F00"/>
                </a:solidFill>
                <a:latin typeface="Arial" panose="020B0604020202020204" pitchFamily="34" charset="0"/>
                <a:ea typeface="Calibri" pitchFamily="34" charset="0"/>
                <a:cs typeface="Arial" panose="020B0604020202020204" pitchFamily="34" charset="0"/>
              </a:rPr>
              <a:t> </a:t>
            </a:r>
            <a:r>
              <a:rPr lang="nl-NL" sz="1200" b="1" dirty="0">
                <a:solidFill>
                  <a:srgbClr val="0070C0"/>
                </a:solidFill>
                <a:latin typeface="Arial" panose="020B0604020202020204" pitchFamily="34" charset="0"/>
                <a:ea typeface="Calibri" pitchFamily="34" charset="0"/>
                <a:cs typeface="Arial" panose="020B0604020202020204" pitchFamily="34" charset="0"/>
              </a:rPr>
              <a:t>     </a:t>
            </a:r>
            <a:r>
              <a:rPr lang="nl-NL" sz="1100" b="1" dirty="0">
                <a:solidFill>
                  <a:srgbClr val="0070C0"/>
                </a:solidFill>
                <a:latin typeface="Calibri"/>
                <a:ea typeface="Calibri" pitchFamily="34" charset="0"/>
                <a:cs typeface="Arial" charset="0"/>
              </a:rPr>
              <a:t>                                                                                </a:t>
            </a:r>
          </a:p>
          <a:p>
            <a:pPr marL="171450" indent="-171450" eaLnBrk="0" hangingPunct="0">
              <a:buFont typeface="Arial" pitchFamily="34" charset="0"/>
              <a:buChar char="•"/>
              <a:defRPr/>
            </a:pPr>
            <a:r>
              <a:rPr lang="nl-NL" sz="1200" dirty="0">
                <a:solidFill>
                  <a:prstClr val="black"/>
                </a:solidFill>
                <a:latin typeface="Calibri"/>
                <a:ea typeface="Calibri" pitchFamily="34" charset="0"/>
                <a:cs typeface="Arial" charset="0"/>
              </a:rPr>
              <a:t>Lees de casus.</a:t>
            </a:r>
          </a:p>
          <a:p>
            <a:pPr marL="171450" indent="-171450" eaLnBrk="0" hangingPunct="0">
              <a:buFont typeface="Arial" pitchFamily="34" charset="0"/>
              <a:buChar char="•"/>
              <a:defRPr/>
            </a:pPr>
            <a:r>
              <a:rPr lang="nl-NL" sz="1200" dirty="0">
                <a:solidFill>
                  <a:prstClr val="black"/>
                </a:solidFill>
                <a:latin typeface="Calibri"/>
                <a:ea typeface="Calibri" pitchFamily="34" charset="0"/>
                <a:cs typeface="Arial" charset="0"/>
              </a:rPr>
              <a:t>Bepaal welke thema’s daarbij horen vanuit je specialisatie.</a:t>
            </a:r>
          </a:p>
          <a:p>
            <a:pPr marL="171450" indent="-171450" eaLnBrk="0" hangingPunct="0">
              <a:buFont typeface="Arial" pitchFamily="34" charset="0"/>
              <a:buChar char="•"/>
              <a:defRPr/>
            </a:pPr>
            <a:r>
              <a:rPr lang="nl-NL" sz="1200" dirty="0">
                <a:solidFill>
                  <a:prstClr val="black"/>
                </a:solidFill>
                <a:latin typeface="Calibri"/>
                <a:ea typeface="Calibri" pitchFamily="34" charset="0"/>
                <a:cs typeface="Arial" charset="0"/>
              </a:rPr>
              <a:t>Binnen je eigen specialisatie krijg je via de expertlessen input over een aantal thema's. Je werkt voor je eigen specialisatie minimaal 3 thema’s uit die aansluiten bij de casus en hoofdvraag. </a:t>
            </a:r>
          </a:p>
          <a:p>
            <a:pPr marL="171450" indent="-171450" eaLnBrk="0" hangingPunct="0">
              <a:buFont typeface="Arial" pitchFamily="34" charset="0"/>
              <a:buChar char="•"/>
              <a:defRPr/>
            </a:pPr>
            <a:r>
              <a:rPr lang="nl-NL" sz="1200" dirty="0">
                <a:solidFill>
                  <a:prstClr val="black"/>
                </a:solidFill>
                <a:latin typeface="Calibri"/>
                <a:ea typeface="Calibri" pitchFamily="34" charset="0"/>
                <a:cs typeface="Arial" charset="0"/>
              </a:rPr>
              <a:t>Onderzoek en beschrijf welke ambities de gemeente Tilburg heeft op deze thema’s. </a:t>
            </a:r>
          </a:p>
          <a:p>
            <a:pPr marL="171450" indent="-171450" eaLnBrk="0" hangingPunct="0">
              <a:buFont typeface="Arial" pitchFamily="34" charset="0"/>
              <a:buChar char="•"/>
              <a:defRPr/>
            </a:pPr>
            <a:r>
              <a:rPr lang="nl-NL" sz="1200" dirty="0">
                <a:solidFill>
                  <a:prstClr val="black"/>
                </a:solidFill>
                <a:latin typeface="Calibri"/>
                <a:ea typeface="Calibri" pitchFamily="34" charset="0"/>
                <a:cs typeface="Arial" charset="0"/>
              </a:rPr>
              <a:t>Zoek betrouwbare bronnen en lees de voorgestelde bronnen. </a:t>
            </a:r>
          </a:p>
          <a:p>
            <a:pPr marL="171450" indent="-171450" eaLnBrk="0" hangingPunct="0">
              <a:buFont typeface="Arial" pitchFamily="34" charset="0"/>
              <a:buChar char="•"/>
              <a:defRPr/>
            </a:pPr>
            <a:r>
              <a:rPr lang="nl-NL" sz="1200" dirty="0">
                <a:solidFill>
                  <a:prstClr val="black"/>
                </a:solidFill>
                <a:latin typeface="Calibri"/>
                <a:ea typeface="Calibri" pitchFamily="34" charset="0"/>
                <a:cs typeface="Arial" charset="0"/>
              </a:rPr>
              <a:t>Werk elk thema uit met de verzamelde theorie, zodat het uiteindelijk kan dienen als onderbouwing voor je advies. </a:t>
            </a:r>
          </a:p>
          <a:p>
            <a:pPr marL="171450" indent="-171450" eaLnBrk="0" hangingPunct="0">
              <a:buFont typeface="Arial" pitchFamily="34" charset="0"/>
              <a:buChar char="•"/>
              <a:defRPr/>
            </a:pPr>
            <a:r>
              <a:rPr lang="nl-NL" sz="1200" dirty="0">
                <a:solidFill>
                  <a:prstClr val="black"/>
                </a:solidFill>
                <a:latin typeface="Calibri"/>
                <a:ea typeface="Calibri" pitchFamily="34" charset="0"/>
                <a:cs typeface="Arial" charset="0"/>
              </a:rPr>
              <a:t>Beschrijf per thema waarom het belangrijk is voor een leefbare stad. </a:t>
            </a:r>
          </a:p>
        </p:txBody>
      </p:sp>
      <p:sp>
        <p:nvSpPr>
          <p:cNvPr id="9" name="Rectangle 6"/>
          <p:cNvSpPr>
            <a:spLocks noChangeArrowheads="1"/>
          </p:cNvSpPr>
          <p:nvPr/>
        </p:nvSpPr>
        <p:spPr bwMode="auto">
          <a:xfrm>
            <a:off x="6959807" y="979065"/>
            <a:ext cx="3500438" cy="1200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defRPr/>
            </a:pPr>
            <a:r>
              <a:rPr lang="nl-NL" sz="1200" b="1" dirty="0">
                <a:solidFill>
                  <a:srgbClr val="FF0000"/>
                </a:solidFill>
                <a:latin typeface="Arial" panose="020B0604020202020204" pitchFamily="34" charset="0"/>
                <a:ea typeface="Calibri" pitchFamily="34" charset="0"/>
                <a:cs typeface="Arial" panose="020B0604020202020204" pitchFamily="34" charset="0"/>
              </a:rPr>
              <a:t>Samenwerken</a:t>
            </a:r>
            <a:r>
              <a:rPr lang="nl-NL" sz="1100" b="1" dirty="0">
                <a:solidFill>
                  <a:prstClr val="black"/>
                </a:solidFill>
                <a:latin typeface="Calibri"/>
                <a:ea typeface="Calibri" pitchFamily="34" charset="0"/>
                <a:cs typeface="Arial" charset="0"/>
              </a:rPr>
              <a:t>		</a:t>
            </a:r>
            <a:endParaRPr lang="nl-NL" sz="1100" b="1" dirty="0">
              <a:solidFill>
                <a:srgbClr val="0070C0"/>
              </a:solidFill>
              <a:latin typeface="Calibri"/>
              <a:ea typeface="Calibri" pitchFamily="34" charset="0"/>
              <a:cs typeface="Arial" charset="0"/>
            </a:endParaRPr>
          </a:p>
          <a:p>
            <a:pPr marL="171450" indent="-171450" eaLnBrk="0" hangingPunct="0">
              <a:buFont typeface="Arial" pitchFamily="34" charset="0"/>
              <a:buChar char="•"/>
            </a:pPr>
            <a:r>
              <a:rPr lang="nl-NL" sz="1200" dirty="0">
                <a:solidFill>
                  <a:prstClr val="black"/>
                </a:solidFill>
                <a:latin typeface="Calibri"/>
                <a:ea typeface="Calibri" pitchFamily="34" charset="0"/>
                <a:cs typeface="Arial" charset="0"/>
              </a:rPr>
              <a:t>Deze opdracht maak je alleen.</a:t>
            </a:r>
          </a:p>
          <a:p>
            <a:pPr marL="171450" indent="-171450" eaLnBrk="0" hangingPunct="0">
              <a:buFont typeface="Arial" pitchFamily="34" charset="0"/>
              <a:buChar char="•"/>
            </a:pPr>
            <a:r>
              <a:rPr lang="nl-NL" sz="1200" dirty="0">
                <a:solidFill>
                  <a:prstClr val="black"/>
                </a:solidFill>
                <a:latin typeface="Calibri"/>
                <a:ea typeface="Calibri" pitchFamily="34" charset="0"/>
                <a:cs typeface="Arial" charset="0"/>
              </a:rPr>
              <a:t>Plaats je product in Teams</a:t>
            </a:r>
          </a:p>
          <a:p>
            <a:pPr marL="171450" indent="-171450" eaLnBrk="0" hangingPunct="0">
              <a:buFont typeface="Arial" pitchFamily="34" charset="0"/>
              <a:buChar char="•"/>
            </a:pPr>
            <a:r>
              <a:rPr lang="nl-NL" sz="1200" dirty="0">
                <a:solidFill>
                  <a:prstClr val="black"/>
                </a:solidFill>
                <a:latin typeface="Calibri"/>
                <a:ea typeface="Calibri" pitchFamily="34" charset="0"/>
                <a:cs typeface="Arial" charset="0"/>
              </a:rPr>
              <a:t>Bekijk leerproducten van anderen en geef feedback.</a:t>
            </a:r>
          </a:p>
          <a:p>
            <a:pPr marL="171450" indent="-171450" eaLnBrk="0" hangingPunct="0">
              <a:buFont typeface="Arial" pitchFamily="34" charset="0"/>
              <a:buChar char="•"/>
            </a:pPr>
            <a:r>
              <a:rPr lang="nl-NL" sz="1200" dirty="0">
                <a:solidFill>
                  <a:prstClr val="black"/>
                </a:solidFill>
                <a:latin typeface="Calibri"/>
                <a:ea typeface="Calibri" pitchFamily="34" charset="0"/>
                <a:cs typeface="Arial" charset="0"/>
              </a:rPr>
              <a:t>Deadline = 26-9-2021</a:t>
            </a:r>
          </a:p>
        </p:txBody>
      </p:sp>
      <p:sp>
        <p:nvSpPr>
          <p:cNvPr id="10" name="Rectangle 8"/>
          <p:cNvSpPr>
            <a:spLocks noChangeArrowheads="1"/>
          </p:cNvSpPr>
          <p:nvPr/>
        </p:nvSpPr>
        <p:spPr bwMode="auto">
          <a:xfrm>
            <a:off x="6959807" y="2664025"/>
            <a:ext cx="3507254"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defRPr/>
            </a:pPr>
            <a:r>
              <a:rPr lang="nl-NL" sz="1200" b="1" dirty="0">
                <a:solidFill>
                  <a:srgbClr val="FF0000"/>
                </a:solidFill>
                <a:latin typeface="Arial" panose="020B0604020202020204" pitchFamily="34" charset="0"/>
                <a:ea typeface="Calibri" pitchFamily="34" charset="0"/>
                <a:cs typeface="Arial" panose="020B0604020202020204" pitchFamily="34" charset="0"/>
              </a:rPr>
              <a:t>Bijeenkomsten</a:t>
            </a:r>
          </a:p>
          <a:p>
            <a:pPr marL="171450" indent="-171450">
              <a:buFont typeface="Arial" pitchFamily="34" charset="0"/>
              <a:buChar char="•"/>
              <a:defRPr/>
            </a:pPr>
            <a:r>
              <a:rPr lang="nl-NL" sz="1200" dirty="0">
                <a:solidFill>
                  <a:prstClr val="black"/>
                </a:solidFill>
                <a:latin typeface="Calibri"/>
                <a:ea typeface="Calibri" pitchFamily="34" charset="0"/>
                <a:cs typeface="Arial" charset="0"/>
              </a:rPr>
              <a:t>Bijeenkomsten specialisatie</a:t>
            </a:r>
          </a:p>
          <a:p>
            <a:pPr marL="171450" indent="-171450">
              <a:buFont typeface="Arial" pitchFamily="34" charset="0"/>
              <a:buChar char="•"/>
              <a:defRPr/>
            </a:pPr>
            <a:r>
              <a:rPr lang="nl-NL" sz="1200" dirty="0">
                <a:solidFill>
                  <a:prstClr val="black"/>
                </a:solidFill>
                <a:latin typeface="Calibri"/>
                <a:ea typeface="Calibri" pitchFamily="34" charset="0"/>
                <a:cs typeface="Arial" charset="0"/>
              </a:rPr>
              <a:t>Bezoek van de Gemeente  </a:t>
            </a:r>
          </a:p>
        </p:txBody>
      </p:sp>
      <p:sp>
        <p:nvSpPr>
          <p:cNvPr id="11" name="Rectangle 8"/>
          <p:cNvSpPr>
            <a:spLocks noChangeArrowheads="1"/>
          </p:cNvSpPr>
          <p:nvPr/>
        </p:nvSpPr>
        <p:spPr bwMode="auto">
          <a:xfrm>
            <a:off x="6966623" y="3578563"/>
            <a:ext cx="3500438"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defRPr/>
            </a:pPr>
            <a:r>
              <a:rPr lang="nl-NL" sz="1200" b="1">
                <a:solidFill>
                  <a:srgbClr val="0070C0"/>
                </a:solidFill>
                <a:latin typeface="Arial" panose="020B0604020202020204" pitchFamily="34" charset="0"/>
                <a:ea typeface="Calibri" pitchFamily="34" charset="0"/>
                <a:cs typeface="Arial" panose="020B0604020202020204" pitchFamily="34" charset="0"/>
              </a:rPr>
              <a:t>Bronnen</a:t>
            </a:r>
          </a:p>
          <a:p>
            <a:pPr marL="171450" indent="-171450">
              <a:buFont typeface="Arial" panose="020B0604020202020204" pitchFamily="34" charset="0"/>
              <a:buChar char="•"/>
              <a:defRPr/>
            </a:pPr>
            <a:r>
              <a:rPr lang="nl-NL" sz="1200">
                <a:solidFill>
                  <a:prstClr val="black"/>
                </a:solidFill>
                <a:latin typeface="Calibri"/>
                <a:ea typeface="Calibri" pitchFamily="34" charset="0"/>
                <a:cs typeface="Arial" charset="0"/>
                <a:hlinkClick r:id="rId3"/>
              </a:rPr>
              <a:t>Bestuurlijke informatie gemeente Tilburg</a:t>
            </a:r>
            <a:endParaRPr lang="nl-NL" sz="1200">
              <a:solidFill>
                <a:prstClr val="black"/>
              </a:solidFill>
              <a:latin typeface="Calibri"/>
              <a:ea typeface="Calibri" pitchFamily="34" charset="0"/>
              <a:cs typeface="Arial" charset="0"/>
            </a:endParaRPr>
          </a:p>
          <a:p>
            <a:pPr marL="171450" indent="-171450">
              <a:buFont typeface="Arial" panose="020B0604020202020204" pitchFamily="34" charset="0"/>
              <a:buChar char="•"/>
              <a:defRPr/>
            </a:pPr>
            <a:r>
              <a:rPr lang="nl-NL" sz="1200">
                <a:solidFill>
                  <a:prstClr val="black"/>
                </a:solidFill>
                <a:latin typeface="Calibri"/>
                <a:ea typeface="Calibri" pitchFamily="34" charset="0"/>
                <a:cs typeface="Arial" charset="0"/>
                <a:hlinkClick r:id="rId4"/>
              </a:rPr>
              <a:t>Nieuwe coalitie gemeente Tilburg presenteert bestuursakkoord </a:t>
            </a:r>
            <a:endParaRPr lang="nl-NL" sz="1200">
              <a:solidFill>
                <a:prstClr val="black"/>
              </a:solidFill>
              <a:latin typeface="Calibri"/>
              <a:ea typeface="Calibri" pitchFamily="34" charset="0"/>
              <a:cs typeface="Arial" charset="0"/>
            </a:endParaRPr>
          </a:p>
          <a:p>
            <a:pPr marL="171450" indent="-171450">
              <a:buFont typeface="Arial" panose="020B0604020202020204" pitchFamily="34" charset="0"/>
              <a:buChar char="•"/>
              <a:defRPr/>
            </a:pPr>
            <a:r>
              <a:rPr lang="nl-NL" sz="1200">
                <a:solidFill>
                  <a:prstClr val="black"/>
                </a:solidFill>
                <a:latin typeface="Calibri"/>
                <a:ea typeface="Calibri" pitchFamily="34" charset="0"/>
                <a:cs typeface="Arial" charset="0"/>
                <a:hlinkClick r:id="rId5"/>
              </a:rPr>
              <a:t>Begroting leefbaarheid gemeente Tilburg</a:t>
            </a:r>
            <a:endParaRPr lang="nl-NL" sz="1200">
              <a:solidFill>
                <a:prstClr val="black"/>
              </a:solidFill>
              <a:latin typeface="Calibri"/>
              <a:ea typeface="Calibri" pitchFamily="34" charset="0"/>
              <a:cs typeface="Arial" charset="0"/>
            </a:endParaRPr>
          </a:p>
        </p:txBody>
      </p:sp>
      <p:sp>
        <p:nvSpPr>
          <p:cNvPr id="12" name="Rechthoek 11"/>
          <p:cNvSpPr/>
          <p:nvPr/>
        </p:nvSpPr>
        <p:spPr>
          <a:xfrm>
            <a:off x="1889066" y="6574466"/>
            <a:ext cx="8820151" cy="290796"/>
          </a:xfrm>
          <a:prstGeom prst="rect">
            <a:avLst/>
          </a:prstGeom>
          <a:solidFill>
            <a:srgbClr val="000644"/>
          </a:solidFill>
          <a:ln>
            <a:solidFill>
              <a:srgbClr val="0006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sp>
        <p:nvSpPr>
          <p:cNvPr id="14" name="Text Box 96"/>
          <p:cNvSpPr txBox="1">
            <a:spLocks noChangeArrowheads="1"/>
          </p:cNvSpPr>
          <p:nvPr/>
        </p:nvSpPr>
        <p:spPr bwMode="auto">
          <a:xfrm>
            <a:off x="2979738" y="496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solidFill>
                <a:prstClr val="black"/>
              </a:solidFill>
            </a:endParaRPr>
          </a:p>
        </p:txBody>
      </p:sp>
      <p:sp>
        <p:nvSpPr>
          <p:cNvPr id="15" name="Text Box 103"/>
          <p:cNvSpPr txBox="1">
            <a:spLocks noChangeArrowheads="1"/>
          </p:cNvSpPr>
          <p:nvPr/>
        </p:nvSpPr>
        <p:spPr bwMode="auto">
          <a:xfrm>
            <a:off x="184785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solidFill>
                <a:prstClr val="black"/>
              </a:solidFill>
            </a:endParaRPr>
          </a:p>
        </p:txBody>
      </p:sp>
      <p:sp>
        <p:nvSpPr>
          <p:cNvPr id="16" name="Text Box 105"/>
          <p:cNvSpPr txBox="1">
            <a:spLocks noChangeArrowheads="1"/>
          </p:cNvSpPr>
          <p:nvPr/>
        </p:nvSpPr>
        <p:spPr bwMode="auto">
          <a:xfrm>
            <a:off x="1847850" y="278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solidFill>
                <a:prstClr val="black"/>
              </a:solidFill>
            </a:endParaRPr>
          </a:p>
        </p:txBody>
      </p:sp>
      <p:sp>
        <p:nvSpPr>
          <p:cNvPr id="17" name="Rechthoek 1"/>
          <p:cNvSpPr>
            <a:spLocks noChangeArrowheads="1"/>
          </p:cNvSpPr>
          <p:nvPr/>
        </p:nvSpPr>
        <p:spPr bwMode="auto">
          <a:xfrm>
            <a:off x="2532062" y="122238"/>
            <a:ext cx="8028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nl-NL" sz="2800" dirty="0">
                <a:solidFill>
                  <a:prstClr val="black"/>
                </a:solidFill>
                <a:latin typeface="Calibri" pitchFamily="34" charset="0"/>
              </a:rPr>
              <a:t>2122 LBS LA2 Theoretisch kader</a:t>
            </a:r>
          </a:p>
        </p:txBody>
      </p:sp>
      <p:pic>
        <p:nvPicPr>
          <p:cNvPr id="19" name="Afbeelding 18"/>
          <p:cNvPicPr>
            <a:picLocks noChangeAspect="1"/>
          </p:cNvPicPr>
          <p:nvPr/>
        </p:nvPicPr>
        <p:blipFill rotWithShape="1">
          <a:blip r:embed="rId6" cstate="print"/>
          <a:srcRect l="21805" r="10840"/>
          <a:stretch/>
        </p:blipFill>
        <p:spPr>
          <a:xfrm>
            <a:off x="2076590" y="733385"/>
            <a:ext cx="299335" cy="412425"/>
          </a:xfrm>
          <a:prstGeom prst="rect">
            <a:avLst/>
          </a:prstGeom>
        </p:spPr>
      </p:pic>
      <p:pic>
        <p:nvPicPr>
          <p:cNvPr id="20" name="Afbeelding 19"/>
          <p:cNvPicPr>
            <a:picLocks noChangeAspect="1"/>
          </p:cNvPicPr>
          <p:nvPr/>
        </p:nvPicPr>
        <p:blipFill>
          <a:blip r:embed="rId7" cstate="print"/>
          <a:stretch>
            <a:fillRect/>
          </a:stretch>
        </p:blipFill>
        <p:spPr>
          <a:xfrm>
            <a:off x="2020105" y="2002504"/>
            <a:ext cx="263290" cy="321303"/>
          </a:xfrm>
          <a:prstGeom prst="rect">
            <a:avLst/>
          </a:prstGeom>
        </p:spPr>
      </p:pic>
      <p:pic>
        <p:nvPicPr>
          <p:cNvPr id="21" name="Afbeelding 20"/>
          <p:cNvPicPr>
            <a:picLocks noChangeAspect="1"/>
          </p:cNvPicPr>
          <p:nvPr/>
        </p:nvPicPr>
        <p:blipFill>
          <a:blip r:embed="rId8" cstate="print"/>
          <a:stretch>
            <a:fillRect/>
          </a:stretch>
        </p:blipFill>
        <p:spPr>
          <a:xfrm>
            <a:off x="2073206" y="3321693"/>
            <a:ext cx="266283" cy="416301"/>
          </a:xfrm>
          <a:prstGeom prst="rect">
            <a:avLst/>
          </a:prstGeom>
        </p:spPr>
      </p:pic>
      <p:pic>
        <p:nvPicPr>
          <p:cNvPr id="22" name="Afbeelding 21"/>
          <p:cNvPicPr>
            <a:picLocks noChangeAspect="1"/>
          </p:cNvPicPr>
          <p:nvPr/>
        </p:nvPicPr>
        <p:blipFill>
          <a:blip r:embed="rId9" cstate="print"/>
          <a:stretch>
            <a:fillRect/>
          </a:stretch>
        </p:blipFill>
        <p:spPr>
          <a:xfrm>
            <a:off x="6492976" y="765553"/>
            <a:ext cx="385812" cy="263054"/>
          </a:xfrm>
          <a:prstGeom prst="rect">
            <a:avLst/>
          </a:prstGeom>
        </p:spPr>
      </p:pic>
      <p:pic>
        <p:nvPicPr>
          <p:cNvPr id="23" name="Afbeelding 22"/>
          <p:cNvPicPr>
            <a:picLocks noChangeAspect="1"/>
          </p:cNvPicPr>
          <p:nvPr/>
        </p:nvPicPr>
        <p:blipFill>
          <a:blip r:embed="rId10" cstate="print"/>
          <a:stretch>
            <a:fillRect/>
          </a:stretch>
        </p:blipFill>
        <p:spPr>
          <a:xfrm>
            <a:off x="6584666" y="3609962"/>
            <a:ext cx="299225" cy="290796"/>
          </a:xfrm>
          <a:prstGeom prst="rect">
            <a:avLst/>
          </a:prstGeom>
        </p:spPr>
      </p:pic>
      <p:pic>
        <p:nvPicPr>
          <p:cNvPr id="24" name="Afbeelding 23"/>
          <p:cNvPicPr>
            <a:picLocks noChangeAspect="1"/>
          </p:cNvPicPr>
          <p:nvPr/>
        </p:nvPicPr>
        <p:blipFill rotWithShape="1">
          <a:blip r:embed="rId11" cstate="print"/>
          <a:srcRect l="17050" t="33024" r="61669" b="30375"/>
          <a:stretch/>
        </p:blipFill>
        <p:spPr>
          <a:xfrm>
            <a:off x="6608820" y="2622914"/>
            <a:ext cx="269390" cy="260485"/>
          </a:xfrm>
          <a:prstGeom prst="rect">
            <a:avLst/>
          </a:prstGeom>
        </p:spPr>
      </p:pic>
      <p:pic>
        <p:nvPicPr>
          <p:cNvPr id="25" name="Picture 37">
            <a:extLst>
              <a:ext uri="{FF2B5EF4-FFF2-40B4-BE49-F238E27FC236}">
                <a16:creationId xmlns:a16="http://schemas.microsoft.com/office/drawing/2014/main" id="{065FA97F-F9E5-4DA4-B120-E268C6C7B9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03724" y="5599264"/>
            <a:ext cx="3448429" cy="1095128"/>
          </a:xfrm>
          <a:prstGeom prst="rect">
            <a:avLst/>
          </a:prstGeom>
        </p:spPr>
      </p:pic>
    </p:spTree>
    <p:extLst>
      <p:ext uri="{BB962C8B-B14F-4D97-AF65-F5344CB8AC3E}">
        <p14:creationId xmlns:p14="http://schemas.microsoft.com/office/powerpoint/2010/main" val="3013708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6621D-ED8F-4D5D-ABC4-8DBC9D02FA30}"/>
              </a:ext>
            </a:extLst>
          </p:cNvPr>
          <p:cNvSpPr>
            <a:spLocks noGrp="1"/>
          </p:cNvSpPr>
          <p:nvPr>
            <p:ph type="title"/>
          </p:nvPr>
        </p:nvSpPr>
        <p:spPr/>
        <p:txBody>
          <a:bodyPr/>
          <a:lstStyle/>
          <a:p>
            <a:r>
              <a:rPr lang="nl-NL" dirty="0"/>
              <a:t>Opdracht 16-9-2021</a:t>
            </a:r>
          </a:p>
        </p:txBody>
      </p:sp>
      <p:sp>
        <p:nvSpPr>
          <p:cNvPr id="3" name="Tijdelijke aanduiding voor inhoud 2">
            <a:extLst>
              <a:ext uri="{FF2B5EF4-FFF2-40B4-BE49-F238E27FC236}">
                <a16:creationId xmlns:a16="http://schemas.microsoft.com/office/drawing/2014/main" id="{064376BD-943C-4F0C-AAF1-E0B7A2E1F5DB}"/>
              </a:ext>
            </a:extLst>
          </p:cNvPr>
          <p:cNvSpPr>
            <a:spLocks noGrp="1"/>
          </p:cNvSpPr>
          <p:nvPr>
            <p:ph idx="1"/>
          </p:nvPr>
        </p:nvSpPr>
        <p:spPr>
          <a:xfrm>
            <a:off x="2653408" y="1196753"/>
            <a:ext cx="8846773" cy="4929411"/>
          </a:xfrm>
        </p:spPr>
        <p:txBody>
          <a:bodyPr/>
          <a:lstStyle/>
          <a:p>
            <a:r>
              <a:rPr lang="nl-NL" dirty="0"/>
              <a:t>Ga op zoek naar een oplossingen voor wateroverlast in de stad.</a:t>
            </a:r>
          </a:p>
          <a:p>
            <a:r>
              <a:rPr lang="nl-NL" dirty="0"/>
              <a:t>Deel de oplossingen in naar aanpak</a:t>
            </a:r>
          </a:p>
          <a:p>
            <a:r>
              <a:rPr lang="nl-NL" dirty="0"/>
              <a:t>Maak een informatieve poster waarin je dit uitwerkt en illustreert met voorbeelden en afbeeldingen.</a:t>
            </a:r>
          </a:p>
          <a:p>
            <a:r>
              <a:rPr lang="nl-NL" dirty="0"/>
              <a:t>Het laatste uur vandaag geeft iedereen zijn presentatie</a:t>
            </a:r>
          </a:p>
        </p:txBody>
      </p:sp>
    </p:spTree>
    <p:extLst>
      <p:ext uri="{BB962C8B-B14F-4D97-AF65-F5344CB8AC3E}">
        <p14:creationId xmlns:p14="http://schemas.microsoft.com/office/powerpoint/2010/main" val="411895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395A6-7F51-420C-A95D-E63F6E94F3CA}"/>
              </a:ext>
            </a:extLst>
          </p:cNvPr>
          <p:cNvSpPr>
            <a:spLocks noGrp="1"/>
          </p:cNvSpPr>
          <p:nvPr>
            <p:ph type="title"/>
          </p:nvPr>
        </p:nvSpPr>
        <p:spPr/>
        <p:txBody>
          <a:bodyPr/>
          <a:lstStyle/>
          <a:p>
            <a:r>
              <a:rPr lang="nl-NL" dirty="0"/>
              <a:t>Bronnen</a:t>
            </a:r>
          </a:p>
        </p:txBody>
      </p:sp>
      <p:sp>
        <p:nvSpPr>
          <p:cNvPr id="3" name="Tijdelijke aanduiding voor inhoud 2">
            <a:extLst>
              <a:ext uri="{FF2B5EF4-FFF2-40B4-BE49-F238E27FC236}">
                <a16:creationId xmlns:a16="http://schemas.microsoft.com/office/drawing/2014/main" id="{57E97F59-B46C-4C7B-818B-0D4AD99C0953}"/>
              </a:ext>
            </a:extLst>
          </p:cNvPr>
          <p:cNvSpPr>
            <a:spLocks noGrp="1"/>
          </p:cNvSpPr>
          <p:nvPr>
            <p:ph idx="1"/>
          </p:nvPr>
        </p:nvSpPr>
        <p:spPr>
          <a:xfrm>
            <a:off x="1885243" y="1196753"/>
            <a:ext cx="9697157" cy="4929411"/>
          </a:xfrm>
        </p:spPr>
        <p:txBody>
          <a:bodyPr>
            <a:normAutofit/>
          </a:bodyPr>
          <a:lstStyle/>
          <a:p>
            <a:r>
              <a:rPr lang="nl-NL" dirty="0"/>
              <a:t>Bronnen die informatie verschaffen over wateroverlast en eventuele oplossingen.</a:t>
            </a:r>
          </a:p>
          <a:p>
            <a:endParaRPr lang="nl-NL" dirty="0"/>
          </a:p>
          <a:p>
            <a:pPr lvl="1"/>
            <a:r>
              <a:rPr lang="nl-NL" sz="2000" dirty="0">
                <a:hlinkClick r:id="rId2"/>
              </a:rPr>
              <a:t>https://www.wur.nl/nl/Dossiers/dossier/Wateroverlast.htm</a:t>
            </a:r>
            <a:endParaRPr lang="nl-NL" sz="2000" dirty="0"/>
          </a:p>
          <a:p>
            <a:pPr lvl="1"/>
            <a:r>
              <a:rPr lang="nl-NL" sz="2000" dirty="0">
                <a:hlinkClick r:id="rId3"/>
              </a:rPr>
              <a:t>https://www.tno.nl/media/3960/factsheet-waterrobuuste-steden.pdf</a:t>
            </a:r>
            <a:r>
              <a:rPr lang="nl-NL" sz="2000" dirty="0"/>
              <a:t> </a:t>
            </a:r>
          </a:p>
          <a:p>
            <a:pPr lvl="1"/>
            <a:r>
              <a:rPr lang="nl-NL" sz="2000" dirty="0">
                <a:hlinkClick r:id="rId4"/>
              </a:rPr>
              <a:t>https://ruimtelijkeadaptatie.nl/</a:t>
            </a:r>
            <a:endParaRPr lang="nl-NL" sz="2000" dirty="0"/>
          </a:p>
          <a:p>
            <a:pPr lvl="1"/>
            <a:r>
              <a:rPr lang="nl-NL" sz="2000" dirty="0">
                <a:hlinkClick r:id="rId5"/>
              </a:rPr>
              <a:t>https://ruimtelijkeadaptatie.nl/handreiking/handreiking/weten/kansen/</a:t>
            </a:r>
            <a:endParaRPr lang="nl-NL" sz="2000" dirty="0"/>
          </a:p>
          <a:p>
            <a:pPr lvl="1"/>
            <a:r>
              <a:rPr lang="nl-NL" sz="2000" dirty="0">
                <a:hlinkClick r:id="rId6"/>
              </a:rPr>
              <a:t>https://www.nemokennislink.nl/publicaties/in-welke-steden-richten-hoosbuien-de-meeste-schade-aan/</a:t>
            </a:r>
            <a:endParaRPr lang="nl-NL" sz="2000" dirty="0"/>
          </a:p>
          <a:p>
            <a:pPr lvl="1"/>
            <a:r>
              <a:rPr lang="nl-NL" sz="2000" dirty="0">
                <a:hlinkClick r:id="rId7"/>
              </a:rPr>
              <a:t>https://klimaatadaptatienederland.nl/publish/pages/184237/uitvoeringsagenda_klimaatadaptatie_tilburg.pdf</a:t>
            </a:r>
            <a:endParaRPr lang="nl-NL" sz="2000" dirty="0"/>
          </a:p>
          <a:p>
            <a:pPr lvl="1"/>
            <a:endParaRPr lang="nl-NL" sz="2000" dirty="0"/>
          </a:p>
          <a:p>
            <a:pPr lvl="1"/>
            <a:endParaRPr lang="nl-NL" dirty="0"/>
          </a:p>
          <a:p>
            <a:pPr marL="457200" lvl="1" indent="0">
              <a:buNone/>
            </a:pPr>
            <a:endParaRPr lang="nl-NL" dirty="0"/>
          </a:p>
          <a:p>
            <a:pPr lvl="1"/>
            <a:endParaRPr lang="nl-NL" dirty="0"/>
          </a:p>
        </p:txBody>
      </p:sp>
    </p:spTree>
    <p:extLst>
      <p:ext uri="{BB962C8B-B14F-4D97-AF65-F5344CB8AC3E}">
        <p14:creationId xmlns:p14="http://schemas.microsoft.com/office/powerpoint/2010/main" val="2072116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9301EA69-78C3-4636-B551-26558B2B172E}"/>
              </a:ext>
            </a:extLst>
          </p:cNvPr>
          <p:cNvPicPr>
            <a:picLocks noGrp="1" noChangeAspect="1"/>
          </p:cNvPicPr>
          <p:nvPr>
            <p:ph idx="1"/>
          </p:nvPr>
        </p:nvPicPr>
        <p:blipFill>
          <a:blip r:embed="rId2"/>
          <a:stretch>
            <a:fillRect/>
          </a:stretch>
        </p:blipFill>
        <p:spPr>
          <a:xfrm>
            <a:off x="0" y="3622"/>
            <a:ext cx="8223861" cy="6854378"/>
          </a:xfrm>
          <a:prstGeom prst="rect">
            <a:avLst/>
          </a:prstGeom>
        </p:spPr>
      </p:pic>
    </p:spTree>
    <p:extLst>
      <p:ext uri="{BB962C8B-B14F-4D97-AF65-F5344CB8AC3E}">
        <p14:creationId xmlns:p14="http://schemas.microsoft.com/office/powerpoint/2010/main" val="2861984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7644" y="160336"/>
            <a:ext cx="8116711" cy="1143000"/>
          </a:xfrm>
        </p:spPr>
        <p:txBody>
          <a:bodyPr>
            <a:normAutofit fontScale="90000"/>
          </a:bodyPr>
          <a:lstStyle/>
          <a:p>
            <a:r>
              <a:rPr lang="nl-NL" b="0" i="0" dirty="0">
                <a:solidFill>
                  <a:srgbClr val="000000"/>
                </a:solidFill>
                <a:effectLst/>
                <a:latin typeface="Campton-SemiBold"/>
              </a:rPr>
              <a:t>Wat iedereen zou moeten weten over klimaatverandering</a:t>
            </a:r>
            <a:endParaRPr lang="nl-NL" dirty="0"/>
          </a:p>
        </p:txBody>
      </p:sp>
      <p:sp>
        <p:nvSpPr>
          <p:cNvPr id="6" name="Tijdelijke aanduiding voor inhoud 5">
            <a:extLst>
              <a:ext uri="{FF2B5EF4-FFF2-40B4-BE49-F238E27FC236}">
                <a16:creationId xmlns:a16="http://schemas.microsoft.com/office/drawing/2014/main" id="{48E66506-E39F-4050-AE0D-CAA7C4FC165B}"/>
              </a:ext>
            </a:extLst>
          </p:cNvPr>
          <p:cNvSpPr>
            <a:spLocks noGrp="1"/>
          </p:cNvSpPr>
          <p:nvPr>
            <p:ph sz="half" idx="2"/>
          </p:nvPr>
        </p:nvSpPr>
        <p:spPr>
          <a:xfrm>
            <a:off x="7158659" y="1600201"/>
            <a:ext cx="5170311" cy="4525963"/>
          </a:xfrm>
        </p:spPr>
        <p:txBody>
          <a:bodyPr/>
          <a:lstStyle/>
          <a:p>
            <a:r>
              <a:rPr lang="nl-NL" dirty="0">
                <a:hlinkClick r:id="rId2"/>
              </a:rPr>
              <a:t>verplichte-kost-voor-klimaattwitteraars</a:t>
            </a:r>
            <a:endParaRPr lang="nl-NL" dirty="0"/>
          </a:p>
        </p:txBody>
      </p:sp>
      <p:pic>
        <p:nvPicPr>
          <p:cNvPr id="4" name="Afbeelding 3">
            <a:extLst>
              <a:ext uri="{FF2B5EF4-FFF2-40B4-BE49-F238E27FC236}">
                <a16:creationId xmlns:a16="http://schemas.microsoft.com/office/drawing/2014/main" id="{723080C9-A3D5-477E-ADDD-72E4156DD757}"/>
              </a:ext>
            </a:extLst>
          </p:cNvPr>
          <p:cNvPicPr>
            <a:picLocks noChangeAspect="1"/>
          </p:cNvPicPr>
          <p:nvPr/>
        </p:nvPicPr>
        <p:blipFill rotWithShape="1">
          <a:blip r:embed="rId3"/>
          <a:srcRect l="9174" t="19005" r="1108" b="4742"/>
          <a:stretch/>
        </p:blipFill>
        <p:spPr>
          <a:xfrm>
            <a:off x="2155377" y="1718116"/>
            <a:ext cx="5003282" cy="2391970"/>
          </a:xfrm>
          <a:prstGeom prst="rect">
            <a:avLst/>
          </a:prstGeom>
        </p:spPr>
      </p:pic>
      <p:pic>
        <p:nvPicPr>
          <p:cNvPr id="9" name="Afbeelding 8">
            <a:extLst>
              <a:ext uri="{FF2B5EF4-FFF2-40B4-BE49-F238E27FC236}">
                <a16:creationId xmlns:a16="http://schemas.microsoft.com/office/drawing/2014/main" id="{73CD8241-7670-4B95-B039-2C93CEF4B52C}"/>
              </a:ext>
            </a:extLst>
          </p:cNvPr>
          <p:cNvPicPr>
            <a:picLocks noChangeAspect="1"/>
          </p:cNvPicPr>
          <p:nvPr/>
        </p:nvPicPr>
        <p:blipFill>
          <a:blip r:embed="rId4"/>
          <a:stretch>
            <a:fillRect/>
          </a:stretch>
        </p:blipFill>
        <p:spPr>
          <a:xfrm>
            <a:off x="7158659" y="3010232"/>
            <a:ext cx="2381422" cy="2718790"/>
          </a:xfrm>
          <a:prstGeom prst="rect">
            <a:avLst/>
          </a:prstGeom>
        </p:spPr>
      </p:pic>
    </p:spTree>
    <p:extLst>
      <p:ext uri="{BB962C8B-B14F-4D97-AF65-F5344CB8AC3E}">
        <p14:creationId xmlns:p14="http://schemas.microsoft.com/office/powerpoint/2010/main" val="69839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1688B-019D-4839-9AF2-E7A403414251}"/>
              </a:ext>
            </a:extLst>
          </p:cNvPr>
          <p:cNvSpPr>
            <a:spLocks noGrp="1"/>
          </p:cNvSpPr>
          <p:nvPr>
            <p:ph type="title"/>
          </p:nvPr>
        </p:nvSpPr>
        <p:spPr/>
        <p:txBody>
          <a:bodyPr/>
          <a:lstStyle/>
          <a:p>
            <a:r>
              <a:rPr lang="nl-NL" dirty="0"/>
              <a:t>7 dagen op rij tropisch warm</a:t>
            </a:r>
          </a:p>
        </p:txBody>
      </p:sp>
      <p:sp>
        <p:nvSpPr>
          <p:cNvPr id="3" name="Tijdelijke aanduiding voor inhoud 2">
            <a:extLst>
              <a:ext uri="{FF2B5EF4-FFF2-40B4-BE49-F238E27FC236}">
                <a16:creationId xmlns:a16="http://schemas.microsoft.com/office/drawing/2014/main" id="{2A60AF3B-1923-4DBC-8F30-9DB7BED13E02}"/>
              </a:ext>
            </a:extLst>
          </p:cNvPr>
          <p:cNvSpPr>
            <a:spLocks noGrp="1"/>
          </p:cNvSpPr>
          <p:nvPr>
            <p:ph sz="half" idx="1"/>
          </p:nvPr>
        </p:nvSpPr>
        <p:spPr/>
        <p:txBody>
          <a:bodyPr/>
          <a:lstStyle/>
          <a:p>
            <a:r>
              <a:rPr lang="nl-NL" dirty="0">
                <a:hlinkClick r:id="rId2"/>
              </a:rPr>
              <a:t> opnieuw-hitterecord</a:t>
            </a:r>
            <a:r>
              <a:rPr lang="nl-NL" dirty="0"/>
              <a:t> </a:t>
            </a:r>
          </a:p>
        </p:txBody>
      </p:sp>
      <p:pic>
        <p:nvPicPr>
          <p:cNvPr id="8" name="Tijdelijke aanduiding voor inhoud 7">
            <a:extLst>
              <a:ext uri="{FF2B5EF4-FFF2-40B4-BE49-F238E27FC236}">
                <a16:creationId xmlns:a16="http://schemas.microsoft.com/office/drawing/2014/main" id="{826B70FB-C791-4AF0-BD21-792280760C54}"/>
              </a:ext>
            </a:extLst>
          </p:cNvPr>
          <p:cNvPicPr>
            <a:picLocks noGrp="1" noChangeAspect="1"/>
          </p:cNvPicPr>
          <p:nvPr>
            <p:ph sz="half" idx="2"/>
          </p:nvPr>
        </p:nvPicPr>
        <p:blipFill rotWithShape="1">
          <a:blip r:embed="rId3"/>
          <a:srcRect t="16923" r="28815" b="12006"/>
          <a:stretch/>
        </p:blipFill>
        <p:spPr>
          <a:xfrm>
            <a:off x="838200" y="2260789"/>
            <a:ext cx="7535765" cy="4232086"/>
          </a:xfrm>
        </p:spPr>
      </p:pic>
    </p:spTree>
    <p:extLst>
      <p:ext uri="{BB962C8B-B14F-4D97-AF65-F5344CB8AC3E}">
        <p14:creationId xmlns:p14="http://schemas.microsoft.com/office/powerpoint/2010/main" val="26204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Periodeplanning Water en energie</a:t>
            </a:r>
          </a:p>
        </p:txBody>
      </p:sp>
      <p:pic>
        <p:nvPicPr>
          <p:cNvPr id="5" name="Afbeelding 4">
            <a:extLst>
              <a:ext uri="{FF2B5EF4-FFF2-40B4-BE49-F238E27FC236}">
                <a16:creationId xmlns:a16="http://schemas.microsoft.com/office/drawing/2014/main" id="{FFBBA66D-5337-4855-8F66-42CF9FA71C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4170" y="4499289"/>
            <a:ext cx="4056109" cy="2454676"/>
          </a:xfrm>
          <a:prstGeom prst="rect">
            <a:avLst/>
          </a:prstGeom>
        </p:spPr>
      </p:pic>
      <p:graphicFrame>
        <p:nvGraphicFramePr>
          <p:cNvPr id="2" name="Tabel 1">
            <a:extLst>
              <a:ext uri="{FF2B5EF4-FFF2-40B4-BE49-F238E27FC236}">
                <a16:creationId xmlns:a16="http://schemas.microsoft.com/office/drawing/2014/main" id="{6895D9F1-BB71-4CD3-A49D-830E976BEC6F}"/>
              </a:ext>
            </a:extLst>
          </p:cNvPr>
          <p:cNvGraphicFramePr>
            <a:graphicFrameLocks noGrp="1"/>
          </p:cNvGraphicFramePr>
          <p:nvPr>
            <p:extLst>
              <p:ext uri="{D42A27DB-BD31-4B8C-83A1-F6EECF244321}">
                <p14:modId xmlns:p14="http://schemas.microsoft.com/office/powerpoint/2010/main" val="3895950198"/>
              </p:ext>
            </p:extLst>
          </p:nvPr>
        </p:nvGraphicFramePr>
        <p:xfrm>
          <a:off x="2753360" y="1178560"/>
          <a:ext cx="6989260" cy="2502936"/>
        </p:xfrm>
        <a:graphic>
          <a:graphicData uri="http://schemas.openxmlformats.org/drawingml/2006/table">
            <a:tbl>
              <a:tblPr firstRow="1" firstCol="1" bandRow="1">
                <a:tableStyleId>{5C22544A-7EE6-4342-B048-85BDC9FD1C3A}</a:tableStyleId>
              </a:tblPr>
              <a:tblGrid>
                <a:gridCol w="3985737">
                  <a:extLst>
                    <a:ext uri="{9D8B030D-6E8A-4147-A177-3AD203B41FA5}">
                      <a16:colId xmlns:a16="http://schemas.microsoft.com/office/drawing/2014/main" val="3467695424"/>
                    </a:ext>
                  </a:extLst>
                </a:gridCol>
                <a:gridCol w="3003523">
                  <a:extLst>
                    <a:ext uri="{9D8B030D-6E8A-4147-A177-3AD203B41FA5}">
                      <a16:colId xmlns:a16="http://schemas.microsoft.com/office/drawing/2014/main" val="1266764954"/>
                    </a:ext>
                  </a:extLst>
                </a:gridCol>
              </a:tblGrid>
              <a:tr h="312867">
                <a:tc>
                  <a:txBody>
                    <a:bodyPr/>
                    <a:lstStyle/>
                    <a:p>
                      <a:r>
                        <a:rPr lang="nl-NL" sz="1000">
                          <a:effectLst/>
                        </a:rPr>
                        <a:t>Inhoud</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000">
                          <a:effectLst/>
                        </a:rPr>
                        <a:t>Betrokken begrippen</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8858268"/>
                  </a:ext>
                </a:extLst>
              </a:tr>
              <a:tr h="312867">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dirty="0">
                          <a:effectLst/>
                        </a:rPr>
                        <a:t>Neerslag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7901589"/>
                  </a:ext>
                </a:extLst>
              </a:tr>
              <a:tr h="312867">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Schade</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9129005"/>
                  </a:ext>
                </a:extLst>
              </a:tr>
              <a:tr h="312867">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Droogte/Hitte</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0696814"/>
                  </a:ext>
                </a:extLst>
              </a:tr>
              <a:tr h="312867">
                <a:tc>
                  <a:txBody>
                    <a:bodyPr/>
                    <a:lstStyle/>
                    <a:p>
                      <a:r>
                        <a:rPr lang="nl-NL" sz="1800">
                          <a:effectLst/>
                        </a:rPr>
                        <a:t>De klimaatbestendige stad</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dirty="0">
                          <a:effectLst/>
                        </a:rPr>
                        <a:t>Oplossingsrichtingen</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636138"/>
                  </a:ext>
                </a:extLst>
              </a:tr>
              <a:tr h="312867">
                <a:tc>
                  <a:txBody>
                    <a:bodyPr/>
                    <a:lstStyle/>
                    <a:p>
                      <a:r>
                        <a:rPr lang="nl-NL" sz="1800" dirty="0">
                          <a:effectLst/>
                        </a:rPr>
                        <a:t>Excursie Tilburg</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 </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1296334"/>
                  </a:ext>
                </a:extLst>
              </a:tr>
              <a:tr h="312867">
                <a:tc>
                  <a:txBody>
                    <a:bodyPr/>
                    <a:lstStyle/>
                    <a:p>
                      <a:r>
                        <a:rPr lang="nl-NL" sz="1800">
                          <a:effectLst/>
                        </a:rPr>
                        <a:t>Klimaatmitigatie</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a:effectLst/>
                        </a:rPr>
                        <a:t>CO</a:t>
                      </a:r>
                      <a:r>
                        <a:rPr lang="nl-NL" sz="1800" baseline="-25000">
                          <a:effectLst/>
                        </a:rPr>
                        <a:t>2 </a:t>
                      </a:r>
                      <a:r>
                        <a:rPr lang="nl-NL" sz="1800">
                          <a:effectLst/>
                        </a:rPr>
                        <a:t>rekenen</a:t>
                      </a:r>
                      <a:endParaRPr lang="nl-NL"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7682833"/>
                  </a:ext>
                </a:extLst>
              </a:tr>
              <a:tr h="312867">
                <a:tc>
                  <a:txBody>
                    <a:bodyPr/>
                    <a:lstStyle/>
                    <a:p>
                      <a:r>
                        <a:rPr lang="nl-NL" sz="1800" dirty="0">
                          <a:effectLst/>
                        </a:rPr>
                        <a:t>Klimaatmitigatie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800" dirty="0">
                          <a:effectLst/>
                        </a:rPr>
                        <a:t>CO</a:t>
                      </a:r>
                      <a:r>
                        <a:rPr lang="nl-NL" sz="1800" baseline="-25000" dirty="0">
                          <a:effectLst/>
                        </a:rPr>
                        <a:t>2</a:t>
                      </a:r>
                      <a:r>
                        <a:rPr lang="nl-NL" sz="1800" dirty="0">
                          <a:effectLst/>
                        </a:rPr>
                        <a:t> reductie</a:t>
                      </a:r>
                      <a:r>
                        <a:rPr lang="nl-NL" sz="1800" baseline="-25000" dirty="0">
                          <a:effectLst/>
                        </a:rPr>
                        <a:t> </a:t>
                      </a:r>
                      <a:r>
                        <a:rPr lang="nl-NL" sz="1800" dirty="0">
                          <a:effectLst/>
                        </a:rPr>
                        <a:t>maatregelen</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1276083"/>
                  </a:ext>
                </a:extLst>
              </a:tr>
            </a:tbl>
          </a:graphicData>
        </a:graphic>
      </p:graphicFrame>
    </p:spTree>
    <p:extLst>
      <p:ext uri="{BB962C8B-B14F-4D97-AF65-F5344CB8AC3E}">
        <p14:creationId xmlns:p14="http://schemas.microsoft.com/office/powerpoint/2010/main" val="329190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Opzet Water en energie</a:t>
            </a:r>
          </a:p>
        </p:txBody>
      </p:sp>
      <p:sp>
        <p:nvSpPr>
          <p:cNvPr id="3" name="Tijdelijke aanduiding voor inhoud 2"/>
          <p:cNvSpPr>
            <a:spLocks noGrp="1"/>
          </p:cNvSpPr>
          <p:nvPr>
            <p:ph idx="1"/>
          </p:nvPr>
        </p:nvSpPr>
        <p:spPr/>
        <p:txBody>
          <a:bodyPr>
            <a:normAutofit/>
          </a:bodyPr>
          <a:lstStyle/>
          <a:p>
            <a:pPr marL="0" indent="0">
              <a:buNone/>
            </a:pPr>
            <a:r>
              <a:rPr lang="nl-NL" dirty="0"/>
              <a:t>Doel:</a:t>
            </a:r>
          </a:p>
          <a:p>
            <a:r>
              <a:rPr lang="nl-NL" dirty="0"/>
              <a:t>Aan het einde van de periode heb je inzicht in de mogelijkheden om een stad of stadsdelen om te vormen en aan te passen aan de toekomstige eisen van een klimaatbestendige stad.</a:t>
            </a:r>
          </a:p>
          <a:p>
            <a:r>
              <a:rPr lang="nl-NL" dirty="0"/>
              <a:t>Je bent in staat een advies op te stellen dat gericht is op wateroverlast, wateronderlast en hittestress</a:t>
            </a:r>
          </a:p>
          <a:p>
            <a:r>
              <a:rPr lang="nl-NL" dirty="0"/>
              <a:t>Je kan een totaaladvies opstellen dat een integrale oplossing biedt en resulteert in een klimaatbestendige locatie in de stad</a:t>
            </a:r>
          </a:p>
        </p:txBody>
      </p:sp>
    </p:spTree>
    <p:extLst>
      <p:ext uri="{BB962C8B-B14F-4D97-AF65-F5344CB8AC3E}">
        <p14:creationId xmlns:p14="http://schemas.microsoft.com/office/powerpoint/2010/main" val="3984787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9563" y="2490139"/>
            <a:ext cx="10515600" cy="1325563"/>
          </a:xfrm>
        </p:spPr>
        <p:txBody>
          <a:bodyPr/>
          <a:lstStyle/>
          <a:p>
            <a:r>
              <a:rPr lang="nl-NL" dirty="0"/>
              <a:t>Klimaatbestendige Stad</a:t>
            </a:r>
          </a:p>
        </p:txBody>
      </p:sp>
    </p:spTree>
    <p:extLst>
      <p:ext uri="{BB962C8B-B14F-4D97-AF65-F5344CB8AC3E}">
        <p14:creationId xmlns:p14="http://schemas.microsoft.com/office/powerpoint/2010/main" val="638500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a:t>
            </a:r>
          </a:p>
        </p:txBody>
      </p:sp>
      <p:sp>
        <p:nvSpPr>
          <p:cNvPr id="3" name="Tijdelijke aanduiding voor inhoud 2"/>
          <p:cNvSpPr>
            <a:spLocks noGrp="1"/>
          </p:cNvSpPr>
          <p:nvPr>
            <p:ph idx="1"/>
          </p:nvPr>
        </p:nvSpPr>
        <p:spPr/>
        <p:txBody>
          <a:bodyPr/>
          <a:lstStyle/>
          <a:p>
            <a:r>
              <a:rPr lang="nl-NL" dirty="0"/>
              <a:t>Aan het einde van deze les:</a:t>
            </a:r>
          </a:p>
          <a:p>
            <a:pPr lvl="1"/>
            <a:r>
              <a:rPr lang="nl-NL" dirty="0"/>
              <a:t>Heb je inzicht in de problemen en gevolgen van wateroverlast in de stad</a:t>
            </a:r>
          </a:p>
          <a:p>
            <a:pPr lvl="1"/>
            <a:endParaRPr lang="nl-NL" dirty="0"/>
          </a:p>
        </p:txBody>
      </p:sp>
    </p:spTree>
    <p:extLst>
      <p:ext uri="{BB962C8B-B14F-4D97-AF65-F5344CB8AC3E}">
        <p14:creationId xmlns:p14="http://schemas.microsoft.com/office/powerpoint/2010/main" val="543820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DA8C2A6-38EE-4F7C-A2CE-F1C76D5467E3}"/>
              </a:ext>
            </a:extLst>
          </p:cNvPr>
          <p:cNvSpPr>
            <a:spLocks noGrp="1"/>
          </p:cNvSpPr>
          <p:nvPr>
            <p:ph type="title"/>
          </p:nvPr>
        </p:nvSpPr>
        <p:spPr/>
        <p:txBody>
          <a:bodyPr/>
          <a:lstStyle/>
          <a:p>
            <a:r>
              <a:rPr lang="nl-NL" dirty="0"/>
              <a:t>Klimaatverandering geeft veel problemen</a:t>
            </a:r>
          </a:p>
        </p:txBody>
      </p:sp>
      <p:sp>
        <p:nvSpPr>
          <p:cNvPr id="3" name="Tijdelijke aanduiding voor inhoud 2">
            <a:extLst>
              <a:ext uri="{FF2B5EF4-FFF2-40B4-BE49-F238E27FC236}">
                <a16:creationId xmlns:a16="http://schemas.microsoft.com/office/drawing/2014/main" id="{1FEBA17A-1CC0-4DD7-BCF4-C56D19985DDF}"/>
              </a:ext>
            </a:extLst>
          </p:cNvPr>
          <p:cNvSpPr>
            <a:spLocks noGrp="1"/>
          </p:cNvSpPr>
          <p:nvPr>
            <p:ph idx="1"/>
          </p:nvPr>
        </p:nvSpPr>
        <p:spPr/>
        <p:txBody>
          <a:bodyPr/>
          <a:lstStyle/>
          <a:p>
            <a:pPr marL="0" indent="0">
              <a:buNone/>
            </a:pPr>
            <a:r>
              <a:rPr lang="nl-NL" b="1" dirty="0"/>
              <a:t>en daar moeten we mee leren omgaan</a:t>
            </a:r>
          </a:p>
          <a:p>
            <a:pPr lvl="1"/>
            <a:r>
              <a:rPr lang="nl-NL" dirty="0"/>
              <a:t>Hagel- en stormschade</a:t>
            </a:r>
          </a:p>
          <a:p>
            <a:pPr lvl="1"/>
            <a:r>
              <a:rPr lang="nl-NL" dirty="0"/>
              <a:t>Leegpompen van kelders, </a:t>
            </a:r>
          </a:p>
          <a:p>
            <a:pPr lvl="1"/>
            <a:r>
              <a:rPr lang="nl-NL" dirty="0"/>
              <a:t>Wateroverlast in woningen, </a:t>
            </a:r>
          </a:p>
          <a:p>
            <a:pPr lvl="1"/>
            <a:r>
              <a:rPr lang="nl-NL" dirty="0"/>
              <a:t>Verhoogde sterftecijfers in de zomer</a:t>
            </a:r>
          </a:p>
          <a:p>
            <a:pPr lvl="1"/>
            <a:r>
              <a:rPr lang="nl-NL" dirty="0"/>
              <a:t>Extreme droogte met grote gevolgen</a:t>
            </a:r>
          </a:p>
        </p:txBody>
      </p:sp>
      <p:pic>
        <p:nvPicPr>
          <p:cNvPr id="4" name="Afbeelding 3">
            <a:extLst>
              <a:ext uri="{FF2B5EF4-FFF2-40B4-BE49-F238E27FC236}">
                <a16:creationId xmlns:a16="http://schemas.microsoft.com/office/drawing/2014/main" id="{AD2A2F67-BBD5-48AD-942F-0E5520B96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16" y="4261378"/>
            <a:ext cx="2476500" cy="2466975"/>
          </a:xfrm>
          <a:prstGeom prst="rect">
            <a:avLst/>
          </a:prstGeom>
        </p:spPr>
      </p:pic>
      <p:pic>
        <p:nvPicPr>
          <p:cNvPr id="6" name="Afbeelding 5">
            <a:extLst>
              <a:ext uri="{FF2B5EF4-FFF2-40B4-BE49-F238E27FC236}">
                <a16:creationId xmlns:a16="http://schemas.microsoft.com/office/drawing/2014/main" id="{3F4C930F-CD8E-4934-9C95-78E60172B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039" y="4261378"/>
            <a:ext cx="3289300" cy="2466975"/>
          </a:xfrm>
          <a:prstGeom prst="rect">
            <a:avLst/>
          </a:prstGeom>
        </p:spPr>
      </p:pic>
      <p:pic>
        <p:nvPicPr>
          <p:cNvPr id="8" name="Afbeelding 7">
            <a:extLst>
              <a:ext uri="{FF2B5EF4-FFF2-40B4-BE49-F238E27FC236}">
                <a16:creationId xmlns:a16="http://schemas.microsoft.com/office/drawing/2014/main" id="{5F34CC4E-05B5-451A-B924-015566931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350" y="4261378"/>
            <a:ext cx="3289300" cy="2466975"/>
          </a:xfrm>
          <a:prstGeom prst="rect">
            <a:avLst/>
          </a:prstGeom>
        </p:spPr>
      </p:pic>
      <p:pic>
        <p:nvPicPr>
          <p:cNvPr id="9" name="Afbeelding 8">
            <a:extLst>
              <a:ext uri="{FF2B5EF4-FFF2-40B4-BE49-F238E27FC236}">
                <a16:creationId xmlns:a16="http://schemas.microsoft.com/office/drawing/2014/main" id="{CEF7E2EE-7878-4D08-9B47-235B5D427E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607661" y="4261378"/>
            <a:ext cx="2421223" cy="2466974"/>
          </a:xfrm>
          <a:prstGeom prst="rect">
            <a:avLst/>
          </a:prstGeom>
        </p:spPr>
      </p:pic>
    </p:spTree>
    <p:extLst>
      <p:ext uri="{BB962C8B-B14F-4D97-AF65-F5344CB8AC3E}">
        <p14:creationId xmlns:p14="http://schemas.microsoft.com/office/powerpoint/2010/main" val="386478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100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100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3" ma:contentTypeDescription="Een nieuw document maken." ma:contentTypeScope="" ma:versionID="40482e5b53334d1eeebda43037df53c5">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9c978e2734d7fc04f5be9d8ae96b6347"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583B6F-241B-4752-BA3F-65607B61D555}">
  <ds:schemaRefs>
    <ds:schemaRef ds:uri="http://schemas.microsoft.com/sharepoint/v3/contenttype/forms"/>
  </ds:schemaRefs>
</ds:datastoreItem>
</file>

<file path=customXml/itemProps2.xml><?xml version="1.0" encoding="utf-8"?>
<ds:datastoreItem xmlns:ds="http://schemas.openxmlformats.org/officeDocument/2006/customXml" ds:itemID="{4F4FF143-0ABB-4CFF-A5DD-2BA0E6EC906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06EA1E6-AF09-4B6C-8F92-8F46597C2C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484</TotalTime>
  <Words>1030</Words>
  <Application>Microsoft Office PowerPoint</Application>
  <PresentationFormat>Breedbeeld</PresentationFormat>
  <Paragraphs>146</Paragraphs>
  <Slides>23</Slides>
  <Notes>4</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23</vt:i4>
      </vt:variant>
    </vt:vector>
  </HeadingPairs>
  <TitlesOfParts>
    <vt:vector size="30" baseType="lpstr">
      <vt:lpstr>Arial</vt:lpstr>
      <vt:lpstr>Calibri</vt:lpstr>
      <vt:lpstr>Calibri Light</vt:lpstr>
      <vt:lpstr>Campton-SemiBold</vt:lpstr>
      <vt:lpstr>Open Sans</vt:lpstr>
      <vt:lpstr>Kantoorthema</vt:lpstr>
      <vt:lpstr>1_Kantoorthema</vt:lpstr>
      <vt:lpstr>PowerPoint-presentatie</vt:lpstr>
      <vt:lpstr>Waterschade in Limburg</vt:lpstr>
      <vt:lpstr>Wat iedereen zou moeten weten over klimaatverandering</vt:lpstr>
      <vt:lpstr>7 dagen op rij tropisch warm</vt:lpstr>
      <vt:lpstr>Periodeplanning Water en energie</vt:lpstr>
      <vt:lpstr>Opzet Water en energie</vt:lpstr>
      <vt:lpstr>Klimaatbestendige Stad</vt:lpstr>
      <vt:lpstr>Doel</vt:lpstr>
      <vt:lpstr>Klimaatverandering geeft veel problemen</vt:lpstr>
      <vt:lpstr>Regenwateroverlast in stedelijk gebied</vt:lpstr>
      <vt:lpstr>PowerPoint-presentatie</vt:lpstr>
      <vt:lpstr>Buienintensiteit en klimaatverandering </vt:lpstr>
      <vt:lpstr>Luchtvochtigheid en Dauwpunt</vt:lpstr>
      <vt:lpstr>Ervaringen?</vt:lpstr>
      <vt:lpstr>Waterschap Limburg heeft al een nieuwe brochure gemaakt….</vt:lpstr>
      <vt:lpstr>Deltaplan Ruimtelijke Adaptatie</vt:lpstr>
      <vt:lpstr>Klimaatadaptatie &amp; Omgevingswet</vt:lpstr>
      <vt:lpstr>Opdracht voor periode 1 </vt:lpstr>
      <vt:lpstr>Volgorde presentaties o.b.v. loodjes trekken</vt:lpstr>
      <vt:lpstr>PowerPoint-presentatie</vt:lpstr>
      <vt:lpstr>Opdracht 16-9-2021</vt:lpstr>
      <vt:lpstr>Bronnen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lastModifiedBy>Stijn Weijermars</cp:lastModifiedBy>
  <cp:revision>10</cp:revision>
  <dcterms:created xsi:type="dcterms:W3CDTF">2021-07-07T07:37:45Z</dcterms:created>
  <dcterms:modified xsi:type="dcterms:W3CDTF">2021-09-16T14:09:56Z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